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Lst>
  <p:sldSz cy="5143500" cx="9144000"/>
  <p:notesSz cx="6858000" cy="9144000"/>
  <p:embeddedFontLst>
    <p:embeddedFont>
      <p:font typeface="Raleway"/>
      <p:regular r:id="rId192"/>
      <p:bold r:id="rId193"/>
      <p:italic r:id="rId194"/>
      <p:boldItalic r:id="rId195"/>
    </p:embeddedFont>
    <p:embeddedFont>
      <p:font typeface="Lato"/>
      <p:regular r:id="rId196"/>
      <p:bold r:id="rId197"/>
      <p:italic r:id="rId198"/>
      <p:boldItalic r:id="rId1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1BC04A0-AAF1-483C-969A-5ADE6A5DA5C2}">
  <a:tblStyle styleId="{01BC04A0-AAF1-483C-969A-5ADE6A5DA5C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font" Target="fonts/Raleway-italic.fntdata"/><Relationship Id="rId43" Type="http://schemas.openxmlformats.org/officeDocument/2006/relationships/slide" Target="slides/slide36.xml"/><Relationship Id="rId193" Type="http://schemas.openxmlformats.org/officeDocument/2006/relationships/font" Target="fonts/Raleway-bold.fntdata"/><Relationship Id="rId46" Type="http://schemas.openxmlformats.org/officeDocument/2006/relationships/slide" Target="slides/slide39.xml"/><Relationship Id="rId192" Type="http://schemas.openxmlformats.org/officeDocument/2006/relationships/font" Target="fonts/Raleway-regular.fntdata"/><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font" Target="fonts/Lato-italic.fntdata"/><Relationship Id="rId14" Type="http://schemas.openxmlformats.org/officeDocument/2006/relationships/slide" Target="slides/slide7.xml"/><Relationship Id="rId197" Type="http://schemas.openxmlformats.org/officeDocument/2006/relationships/font" Target="fonts/Lato-bold.fntdata"/><Relationship Id="rId17" Type="http://schemas.openxmlformats.org/officeDocument/2006/relationships/slide" Target="slides/slide10.xml"/><Relationship Id="rId196" Type="http://schemas.openxmlformats.org/officeDocument/2006/relationships/font" Target="fonts/Lato-regular.fntdata"/><Relationship Id="rId16" Type="http://schemas.openxmlformats.org/officeDocument/2006/relationships/slide" Target="slides/slide9.xml"/><Relationship Id="rId195" Type="http://schemas.openxmlformats.org/officeDocument/2006/relationships/font" Target="fonts/Raleway-boldItalic.fntdata"/><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font" Target="fonts/Lato-boldItalic.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10" Type="http://schemas.openxmlformats.org/officeDocument/2006/relationships/slide" Target="slides/slide103.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9cee3e59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09cee3e59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09cee3e597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09cee3e597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09cee3e597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09cee3e597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09cee3e597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09cee3e597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09cee3e597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09cee3e597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09cee3e597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09cee3e597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09cee3e597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09cee3e597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09cee3e597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09cee3e597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09cee3e597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09cee3e597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09cee3e597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09cee3e597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09cee3e597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09cee3e597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9cee3e59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9cee3e59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09cee3e597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09cee3e597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09cee3e597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09cee3e597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09cee3e59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09cee3e59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09cee3e597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09cee3e597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09cee3e597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09cee3e597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09cee3e597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09cee3e597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09cee3e597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09cee3e597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09cee3e597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09cee3e597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09cee3e597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09cee3e597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09cee3e597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09cee3e597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9cee3e59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09cee3e59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09cee3e597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09cee3e597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09cee3e597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09cee3e597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09cee3e597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09cee3e597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09cee3e597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09cee3e597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09cee3e597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09cee3e597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09cee3e597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09cee3e597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09cee3e597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109cee3e597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09cee3e597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09cee3e597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09cee3e597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09cee3e597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09cee3e597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09cee3e597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9cee3e59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09cee3e59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09cee3e597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09cee3e597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09cee3e597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09cee3e597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09cee3e597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09cee3e597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09cee3e597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09cee3e597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09cee3e597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09cee3e597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09cee3e597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09cee3e597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09cee3e597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09cee3e597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0b628c14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0b628c14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0b628c147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0b628c147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0b628c147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0b628c147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9cee3e59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9cee3e59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0b628c147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0b628c147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0b628c147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10b628c147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0b628c147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0b628c147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0b628c147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10b628c147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09cee3e597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09cee3e597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0b628c147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0b628c147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0b628c147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0b628c147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0b628c147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0b628c147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0b628c147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10b628c147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0b628c147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10b628c147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9cee3e59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9cee3e59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0b628c147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0b628c147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0b628c147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0b628c147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0b628c147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10b628c147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0cea6b64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10cea6b64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0cea6b646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10cea6b646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0cea6b646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0cea6b646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0cea6b646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0cea6b646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10cea6b646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10cea6b646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0cea6b646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10cea6b646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0cea6b646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0cea6b646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9cee3e597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9cee3e597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0cea6b646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0cea6b646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0cea6b646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0cea6b646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0cea6b646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0cea6b646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0cea6b646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0cea6b646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09cee3e597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09cee3e597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0cea6b646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0cea6b646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0cea6b646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10cea6b646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0cea6b646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10cea6b646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0cea6b646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0cea6b646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0cea6b646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10cea6b646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9cee3e597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9cee3e597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0cea6b646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10cea6b646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10cea6b646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10cea6b646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0cea6b6463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0cea6b6463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109cee3e597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109cee3e597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0cea6b646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10cea6b646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10cea6b646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10cea6b646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11162a44e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11162a44e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10cea6b646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10cea6b646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10cea6b646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10cea6b646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0cea6b646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10cea6b646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9cee3e597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9cee3e597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10cea6b646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10cea6b646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109cee3e59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109cee3e59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1162a44e0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11162a44e0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eb41b0b26f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eb41b0b26f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09cee3e59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09cee3e59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9cee3e597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9cee3e597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b41b0b26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b41b0b26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9cee3e5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09cee3e5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9cee3e59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09cee3e59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9cee3e59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09cee3e59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9cee3e59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09cee3e59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9cee3e597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9cee3e597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9cee3e59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9cee3e59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9cee3e59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09cee3e59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9cee3e59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09cee3e59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9cee3e59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09cee3e59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09cee3e597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09cee3e597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b41b0b26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b41b0b26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9cee3e597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9cee3e59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9cee3e597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9cee3e597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9cee3e597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09cee3e597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09cee3e59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09cee3e597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9cee3e597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09cee3e597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9cee3e597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9cee3e597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9cee3e597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09cee3e597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09cee3e59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09cee3e59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09cee3e59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09cee3e59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09cee3e59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09cee3e59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b41b0b26f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b41b0b26f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09cee3e597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09cee3e597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09cee3e597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09cee3e597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09cee3e59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09cee3e59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09cee3e597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09cee3e597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09cee3e597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09cee3e597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09cee3e597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09cee3e597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09cee3e597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09cee3e597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09cee3e597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09cee3e597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09cee3e597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09cee3e597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09cee3e59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09cee3e59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b41b0b26f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b41b0b26f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09cee3e597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09cee3e597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09cee3e597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09cee3e597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09cee3e597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09cee3e597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09cee3e597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09cee3e597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09cee3e59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09cee3e59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09cee3e597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09cee3e597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09cee3e597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09cee3e597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09cee3e597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09cee3e597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9cee3e597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9cee3e597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09cee3e597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09cee3e597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b41b0b26f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b41b0b26f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09cee3e597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09cee3e597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09cee3e597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09cee3e597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09cee3e597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09cee3e597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09cee3e59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09cee3e59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09cee3e597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09cee3e597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09cee3e597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09cee3e597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09cee3e59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09cee3e59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09cee3e597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09cee3e597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09cee3e597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09cee3e597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09cee3e597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09cee3e597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9cee3e59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9cee3e59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09cee3e597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09cee3e597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09cee3e597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09cee3e597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09cee3e597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09cee3e597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09cee3e597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09cee3e597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09cee3e597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09cee3e597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09cee3e597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09cee3e597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09cee3e597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09cee3e597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09cee3e597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09cee3e597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09cee3e597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09cee3e597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09cee3e597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09cee3e597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9cee3e59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09cee3e59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09cee3e597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09cee3e597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09cee3e597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09cee3e597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09cee3e597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09cee3e597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09cee3e597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09cee3e597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09cee3e597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09cee3e597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09cee3e597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09cee3e597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09cee3e597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09cee3e597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09cee3e597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09cee3e597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09cee3e597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09cee3e597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09cee3e597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09cee3e597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9cee3e59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9cee3e59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09cee3e597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09cee3e597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09cee3e597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09cee3e597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09cee3e597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09cee3e597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09cee3e597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09cee3e597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09cee3e597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09cee3e597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09cee3e597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09cee3e597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09cee3e597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09cee3e597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09cee3e597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09cee3e597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09cee3e597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09cee3e597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09cee3e597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09cee3e597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developer.android.com/?hl=id"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image" Target="../media/image2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2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3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hyperlink" Target="https://developer.android.com/reference/android/content/res/ColorStateList" TargetMode="External"/><Relationship Id="rId4" Type="http://schemas.openxmlformats.org/officeDocument/2006/relationships/hyperlink" Target="https://developer.android.com/guide/topics/resources/color-list-resource?hl=id"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4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3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hyperlink" Target="https://developer.android.com/guide/topics/resources/drawable-resource?hl=id" TargetMode="External"/><Relationship Id="rId4" Type="http://schemas.openxmlformats.org/officeDocument/2006/relationships/hyperlink" Target="https://developer.android.com/reference/android/graphics/drawable/Drawabl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developer.android.com/kotlin?hl=id"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image" Target="../media/image2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3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3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3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hyperlink" Target="https://developer.android.com/reference/android/content/res/AssetManage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developer.android.com/studio?hl=id"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4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3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3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3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hyperlink" Target="https://developer.android.com/reference/android/content/Context"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hyperlink" Target="https://developer.android.com/reference/android/app/Application"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4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 Id="rId3"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 Id="rId3"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hyperlink" Target="https://developer.android.com/reference/android/content/pm/PackageManage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 Id="rId3" Type="http://schemas.openxmlformats.org/officeDocument/2006/relationships/image" Target="../media/image4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2.xml"/><Relationship Id="rId3" Type="http://schemas.openxmlformats.org/officeDocument/2006/relationships/image" Target="../media/image4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 Id="rId3" Type="http://schemas.openxmlformats.org/officeDocument/2006/relationships/image" Target="../media/image4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 Id="rId3" Type="http://schemas.openxmlformats.org/officeDocument/2006/relationships/image" Target="../media/image62.png"/><Relationship Id="rId4" Type="http://schemas.openxmlformats.org/officeDocument/2006/relationships/hyperlink" Target="https://developer.android.com/training/multiscreen/screendensities"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 Id="rId3" Type="http://schemas.openxmlformats.org/officeDocument/2006/relationships/image" Target="../media/image5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 Id="rId3" Type="http://schemas.openxmlformats.org/officeDocument/2006/relationships/image" Target="../media/image5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5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 Id="rId3" Type="http://schemas.openxmlformats.org/officeDocument/2006/relationships/image" Target="../media/image47.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 Id="rId3"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 Id="rId3" Type="http://schemas.openxmlformats.org/officeDocument/2006/relationships/image" Target="../media/image5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hyperlink" Target="https://developer.android.com/training/testing/espresso"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7.xml"/><Relationship Id="rId3" Type="http://schemas.openxmlformats.org/officeDocument/2006/relationships/hyperlink" Target="https://developer.android.com/reference/androidx/test/core/app/ActivityScenario" TargetMode="Externa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 Id="rId3" Type="http://schemas.openxmlformats.org/officeDocument/2006/relationships/image" Target="../media/image5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 Id="rId3" Type="http://schemas.openxmlformats.org/officeDocument/2006/relationships/hyperlink" Target="https://developer.android.com/reference/androidx/test/ext/junit/rules/ActivityScenarioRul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48.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hyperlink" Target="https://developer.android.com/reference/androidx/test/espresso/package-summary?hl=en" TargetMode="Externa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image" Target="../media/image6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 Id="rId3" Type="http://schemas.openxmlformats.org/officeDocument/2006/relationships/image" Target="../media/image5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 Id="rId3" Type="http://schemas.openxmlformats.org/officeDocument/2006/relationships/image" Target="../media/image5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5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0.xml"/><Relationship Id="rId3" Type="http://schemas.openxmlformats.org/officeDocument/2006/relationships/image" Target="../media/image6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6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developer.android.com/about/versions?hl=i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hyperlink" Target="https://developer.android.com/studio/run/oem-usb?hl=i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hyperlink" Target="https://developer.android.com/guide/topics/manifest/manifest-intro?hl=id"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hyperlink" Target="https://developer.android.com/reference/android/app/Activity"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hyperlink" Target="https://developer.android.com/reference/android/view/View"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1.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1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www.android.com/?hl=id"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hyperlink" Target="https://developer.android.com/reference/android/util/Log"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1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1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hyperlink" Target="https://developer.android.com/reference/android/content/res/Resources"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1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5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2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2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2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3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hyperlink" Target="https://developer.android.com/guide/topics/resources/more-resources?hl=id"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3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2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Android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Android Development</a:t>
            </a:r>
            <a:endParaRPr/>
          </a:p>
        </p:txBody>
      </p:sp>
      <p:sp>
        <p:nvSpPr>
          <p:cNvPr id="218" name="Google Shape;218;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pertama kali dikenalkan, untuk membuat aplikasi di Android, kita bisa membuatnya menggunakan bahasa pemrograman Java</a:t>
            </a:r>
            <a:endParaRPr/>
          </a:p>
          <a:p>
            <a:pPr indent="-311150" lvl="0" marL="457200" rtl="0" algn="l">
              <a:spcBef>
                <a:spcPts val="0"/>
              </a:spcBef>
              <a:spcAft>
                <a:spcPts val="0"/>
              </a:spcAft>
              <a:buSzPts val="1300"/>
              <a:buChar char="●"/>
            </a:pPr>
            <a:r>
              <a:rPr lang="id"/>
              <a:t>Namun bukan berarti semua fitur pemrograman Java bisa digunakan</a:t>
            </a:r>
            <a:endParaRPr/>
          </a:p>
          <a:p>
            <a:pPr indent="-311150" lvl="0" marL="457200" rtl="0" algn="l">
              <a:spcBef>
                <a:spcPts val="0"/>
              </a:spcBef>
              <a:spcAft>
                <a:spcPts val="0"/>
              </a:spcAft>
              <a:buSzPts val="1300"/>
              <a:buChar char="●"/>
            </a:pPr>
            <a:r>
              <a:rPr lang="id"/>
              <a:t>Android hanya menggunakan bahasa pemrograman Java, dan sedikit fitur yang terdapat di Java</a:t>
            </a:r>
            <a:endParaRPr/>
          </a:p>
          <a:p>
            <a:pPr indent="-311150" lvl="0" marL="457200" rtl="0" algn="l">
              <a:spcBef>
                <a:spcPts val="0"/>
              </a:spcBef>
              <a:spcAft>
                <a:spcPts val="0"/>
              </a:spcAft>
              <a:buSzPts val="1300"/>
              <a:buChar char="●"/>
            </a:pPr>
            <a:r>
              <a:rPr lang="id"/>
              <a:t>Oleh karena itu, kita perlu belajar lagi standard library atau API yang terdapat di Android, karena walaupun menggunakan bahasa yang sama, namun teknologinya berbeda</a:t>
            </a:r>
            <a:endParaRPr/>
          </a:p>
          <a:p>
            <a:pPr indent="-311150" lvl="0" marL="457200" rtl="0" algn="l">
              <a:spcBef>
                <a:spcPts val="0"/>
              </a:spcBef>
              <a:spcAft>
                <a:spcPts val="0"/>
              </a:spcAft>
              <a:buSzPts val="1300"/>
              <a:buChar char="●"/>
            </a:pPr>
            <a:r>
              <a:rPr lang="id" u="sng">
                <a:solidFill>
                  <a:schemeClr val="hlink"/>
                </a:solidFill>
                <a:hlinkClick r:id="rId3"/>
              </a:rPr>
              <a:t>https://developer.android.com/?hl=id</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Layout Resource</a:t>
            </a:r>
            <a:endParaRPr/>
          </a:p>
        </p:txBody>
      </p:sp>
      <p:sp>
        <p:nvSpPr>
          <p:cNvPr id="739" name="Google Shape;739;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Layout resource adalah definisi dari tampilan untuk UI</a:t>
            </a:r>
            <a:endParaRPr/>
          </a:p>
          <a:p>
            <a:pPr indent="-311150" lvl="0" marL="457200" rtl="0" algn="l">
              <a:spcBef>
                <a:spcPts val="0"/>
              </a:spcBef>
              <a:spcAft>
                <a:spcPts val="0"/>
              </a:spcAft>
              <a:buSzPts val="1300"/>
              <a:buChar char="●"/>
            </a:pPr>
            <a:r>
              <a:rPr lang="id"/>
              <a:t>Di dalam layout, kita bisa mendefinisikan isi View atau ViewGroup</a:t>
            </a:r>
            <a:endParaRPr/>
          </a:p>
          <a:p>
            <a:pPr indent="-311150" lvl="0" marL="457200" rtl="0" algn="l">
              <a:spcBef>
                <a:spcPts val="0"/>
              </a:spcBef>
              <a:spcAft>
                <a:spcPts val="0"/>
              </a:spcAft>
              <a:buSzPts val="1300"/>
              <a:buChar char="●"/>
            </a:pPr>
            <a:r>
              <a:rPr lang="id"/>
              <a:t>View adalah single komponen, sedangkan ViewGroup adalah container atau wadah untuk satu atau lebih komponen View</a:t>
            </a:r>
            <a:endParaRPr/>
          </a:p>
          <a:p>
            <a:pPr indent="-311150" lvl="0" marL="457200" rtl="0" algn="l">
              <a:spcBef>
                <a:spcPts val="0"/>
              </a:spcBef>
              <a:spcAft>
                <a:spcPts val="0"/>
              </a:spcAft>
              <a:buSzPts val="1300"/>
              <a:buChar char="●"/>
            </a:pPr>
            <a:r>
              <a:rPr lang="id"/>
              <a:t>Contoh ViewGroup seperti LinearLayout, RelativeLayout, FrameLayout, dan lain-lain</a:t>
            </a:r>
            <a:endParaRPr/>
          </a:p>
          <a:p>
            <a:pPr indent="-311150" lvl="0" marL="457200" rtl="0" algn="l">
              <a:spcBef>
                <a:spcPts val="0"/>
              </a:spcBef>
              <a:spcAft>
                <a:spcPts val="0"/>
              </a:spcAft>
              <a:buSzPts val="1300"/>
              <a:buChar char="●"/>
            </a:pPr>
            <a:r>
              <a:rPr lang="id"/>
              <a:t>Layout juga bisa menambahkan layout lain, dengan menggunakan tag &lt;include&gt;</a:t>
            </a:r>
            <a:endParaRPr/>
          </a:p>
          <a:p>
            <a:pPr indent="-311150" lvl="0" marL="457200" rtl="0" algn="l">
              <a:spcBef>
                <a:spcPts val="0"/>
              </a:spcBef>
              <a:spcAft>
                <a:spcPts val="0"/>
              </a:spcAft>
              <a:buSzPts val="1300"/>
              <a:buChar char="●"/>
            </a:pPr>
            <a:r>
              <a:rPr lang="id"/>
              <a:t>Setiap layout harus memiliki satu root element, jika misal kita tidak ingin memiliki root element, misal untuk digunakan sebagai include di layout lain, kita bisa gunakan root tag &lt;merge&gt;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Layout</a:t>
            </a:r>
            <a:endParaRPr/>
          </a:p>
        </p:txBody>
      </p:sp>
      <p:pic>
        <p:nvPicPr>
          <p:cNvPr id="745" name="Google Shape;745;p125"/>
          <p:cNvPicPr preferRelativeResize="0"/>
          <p:nvPr/>
        </p:nvPicPr>
        <p:blipFill>
          <a:blip r:embed="rId3">
            <a:alphaModFix/>
          </a:blip>
          <a:stretch>
            <a:fillRect/>
          </a:stretch>
        </p:blipFill>
        <p:spPr>
          <a:xfrm>
            <a:off x="152400" y="2006250"/>
            <a:ext cx="4929063" cy="29848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Layout Include</a:t>
            </a:r>
            <a:endParaRPr/>
          </a:p>
        </p:txBody>
      </p:sp>
      <p:pic>
        <p:nvPicPr>
          <p:cNvPr id="751" name="Google Shape;751;p126"/>
          <p:cNvPicPr preferRelativeResize="0"/>
          <p:nvPr/>
        </p:nvPicPr>
        <p:blipFill>
          <a:blip r:embed="rId3">
            <a:alphaModFix/>
          </a:blip>
          <a:stretch>
            <a:fillRect/>
          </a:stretch>
        </p:blipFill>
        <p:spPr>
          <a:xfrm>
            <a:off x="152400" y="2006250"/>
            <a:ext cx="6035446" cy="29848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Layout</a:t>
            </a:r>
            <a:endParaRPr/>
          </a:p>
        </p:txBody>
      </p:sp>
      <p:pic>
        <p:nvPicPr>
          <p:cNvPr id="757" name="Google Shape;757;p127"/>
          <p:cNvPicPr preferRelativeResize="0"/>
          <p:nvPr/>
        </p:nvPicPr>
        <p:blipFill>
          <a:blip r:embed="rId3">
            <a:alphaModFix/>
          </a:blip>
          <a:stretch>
            <a:fillRect/>
          </a:stretch>
        </p:blipFill>
        <p:spPr>
          <a:xfrm>
            <a:off x="152400" y="2006250"/>
            <a:ext cx="8839197" cy="2648132"/>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Color State List</a:t>
            </a:r>
            <a:r>
              <a:rPr lang="id"/>
              <a:t> Resource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Color State List Resource</a:t>
            </a:r>
            <a:endParaRPr/>
          </a:p>
        </p:txBody>
      </p:sp>
      <p:sp>
        <p:nvSpPr>
          <p:cNvPr id="768" name="Google Shape;768;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Color State List Resource merupakan object yang bisa kita buat dalam XML yang merupakan representasi Color (Warna), tapi tidak satu Color, melainkan bisa beberapa Color tergantung state dari View nya</a:t>
            </a:r>
            <a:endParaRPr/>
          </a:p>
          <a:p>
            <a:pPr indent="-311150" lvl="0" marL="457200" rtl="0" algn="l">
              <a:spcBef>
                <a:spcPts val="0"/>
              </a:spcBef>
              <a:spcAft>
                <a:spcPts val="0"/>
              </a:spcAft>
              <a:buSzPts val="1300"/>
              <a:buChar char="●"/>
            </a:pPr>
            <a:r>
              <a:rPr lang="id"/>
              <a:t>Color State List Resource di representasikan dalam class ColorStateList </a:t>
            </a:r>
            <a:r>
              <a:rPr lang="id" u="sng">
                <a:solidFill>
                  <a:schemeClr val="hlink"/>
                </a:solidFill>
                <a:hlinkClick r:id="rId3"/>
              </a:rPr>
              <a:t>https://developer.android.com/reference/android/content/res/ColorStateList</a:t>
            </a:r>
            <a:r>
              <a:rPr lang="id"/>
              <a:t> </a:t>
            </a:r>
            <a:endParaRPr/>
          </a:p>
          <a:p>
            <a:pPr indent="-311150" lvl="0" marL="457200" rtl="0" algn="l">
              <a:spcBef>
                <a:spcPts val="0"/>
              </a:spcBef>
              <a:spcAft>
                <a:spcPts val="0"/>
              </a:spcAft>
              <a:buSzPts val="1300"/>
              <a:buChar char="●"/>
            </a:pPr>
            <a:r>
              <a:rPr lang="id"/>
              <a:t>Color State List Resource juga bisa menggunakan Color Resource yang sudah kita buat di Values Resource dengan menggunakan @color/namaResource</a:t>
            </a:r>
            <a:endParaRPr/>
          </a:p>
          <a:p>
            <a:pPr indent="-311150" lvl="0" marL="457200" rtl="0" algn="l">
              <a:spcBef>
                <a:spcPts val="0"/>
              </a:spcBef>
              <a:spcAft>
                <a:spcPts val="0"/>
              </a:spcAft>
              <a:buSzPts val="1300"/>
              <a:buChar char="●"/>
            </a:pPr>
            <a:r>
              <a:rPr lang="id" u="sng">
                <a:solidFill>
                  <a:schemeClr val="hlink"/>
                </a:solidFill>
                <a:hlinkClick r:id="rId4"/>
              </a:rPr>
              <a:t>https://developer.android.com/guide/topics/resources/color-list-resource?hl=id</a:t>
            </a:r>
            <a:r>
              <a:rPr lang="id"/>
              <a:t>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Color State List Resource</a:t>
            </a:r>
            <a:endParaRPr/>
          </a:p>
        </p:txBody>
      </p:sp>
      <p:pic>
        <p:nvPicPr>
          <p:cNvPr id="774" name="Google Shape;774;p130"/>
          <p:cNvPicPr preferRelativeResize="0"/>
          <p:nvPr/>
        </p:nvPicPr>
        <p:blipFill>
          <a:blip r:embed="rId3">
            <a:alphaModFix/>
          </a:blip>
          <a:stretch>
            <a:fillRect/>
          </a:stretch>
        </p:blipFill>
        <p:spPr>
          <a:xfrm>
            <a:off x="152400" y="2006250"/>
            <a:ext cx="8839196" cy="250063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Color State List</a:t>
            </a:r>
            <a:endParaRPr/>
          </a:p>
        </p:txBody>
      </p:sp>
      <p:pic>
        <p:nvPicPr>
          <p:cNvPr id="780" name="Google Shape;780;p131"/>
          <p:cNvPicPr preferRelativeResize="0"/>
          <p:nvPr/>
        </p:nvPicPr>
        <p:blipFill>
          <a:blip r:embed="rId3">
            <a:alphaModFix/>
          </a:blip>
          <a:stretch>
            <a:fillRect/>
          </a:stretch>
        </p:blipFill>
        <p:spPr>
          <a:xfrm>
            <a:off x="152400" y="2006250"/>
            <a:ext cx="8839200" cy="2574897"/>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Drawable</a:t>
            </a:r>
            <a:r>
              <a:rPr lang="id"/>
              <a:t> Resource</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Drawable Resource</a:t>
            </a:r>
            <a:endParaRPr/>
          </a:p>
        </p:txBody>
      </p:sp>
      <p:sp>
        <p:nvSpPr>
          <p:cNvPr id="791" name="Google Shape;791;p1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Drawable Resource adalah jenis resource dengan konsep graphics yang bisa digambar di layar</a:t>
            </a:r>
            <a:endParaRPr/>
          </a:p>
          <a:p>
            <a:pPr indent="-311150" lvl="0" marL="457200" rtl="0" algn="l">
              <a:spcBef>
                <a:spcPts val="0"/>
              </a:spcBef>
              <a:spcAft>
                <a:spcPts val="0"/>
              </a:spcAft>
              <a:buSzPts val="1300"/>
              <a:buChar char="●"/>
            </a:pPr>
            <a:r>
              <a:rPr lang="id"/>
              <a:t>Ada banyak jenis Drawable, seperti Bitmap File (file gambar), Nine Patch File, Layer List, State List dan lain-lain</a:t>
            </a:r>
            <a:endParaRPr/>
          </a:p>
          <a:p>
            <a:pPr indent="-311150" lvl="0" marL="457200" rtl="0" algn="l">
              <a:spcBef>
                <a:spcPts val="0"/>
              </a:spcBef>
              <a:spcAft>
                <a:spcPts val="0"/>
              </a:spcAft>
              <a:buSzPts val="1300"/>
              <a:buChar char="●"/>
            </a:pPr>
            <a:r>
              <a:rPr lang="id" u="sng">
                <a:solidFill>
                  <a:schemeClr val="hlink"/>
                </a:solidFill>
                <a:hlinkClick r:id="rId3"/>
              </a:rPr>
              <a:t>https://developer.android.com/guide/topics/resources/drawable-resource?hl=id</a:t>
            </a:r>
            <a:r>
              <a:rPr lang="id"/>
              <a:t> </a:t>
            </a:r>
            <a:endParaRPr/>
          </a:p>
          <a:p>
            <a:pPr indent="-311150" lvl="0" marL="457200" rtl="0" algn="l">
              <a:spcBef>
                <a:spcPts val="0"/>
              </a:spcBef>
              <a:spcAft>
                <a:spcPts val="0"/>
              </a:spcAft>
              <a:buSzPts val="1300"/>
              <a:buChar char="●"/>
            </a:pPr>
            <a:r>
              <a:rPr lang="id"/>
              <a:t>Drawable direpresentasikan dalam class Drawable, dan untuk mendapatkanya, kita bisa gunakan function getDrawable(resourceId) pada class Resources</a:t>
            </a:r>
            <a:endParaRPr/>
          </a:p>
          <a:p>
            <a:pPr indent="-311150" lvl="0" marL="457200" rtl="0" algn="l">
              <a:spcBef>
                <a:spcPts val="0"/>
              </a:spcBef>
              <a:spcAft>
                <a:spcPts val="0"/>
              </a:spcAft>
              <a:buSzPts val="1300"/>
              <a:buChar char="●"/>
            </a:pPr>
            <a:r>
              <a:rPr lang="id" u="sng">
                <a:solidFill>
                  <a:schemeClr val="hlink"/>
                </a:solidFill>
                <a:hlinkClick r:id="rId4"/>
              </a:rPr>
              <a:t>https://developer.android.com/reference/android/graphics/drawable/Drawable</a:t>
            </a:r>
            <a:r>
              <a:rPr lang="id"/>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Adopsi Pemrograman Kotlin</a:t>
            </a:r>
            <a:endParaRPr/>
          </a:p>
        </p:txBody>
      </p:sp>
      <p:sp>
        <p:nvSpPr>
          <p:cNvPr id="224" name="Google Shape;224;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tahun 2017, Google mengumumkan bahwa Kotlin menjadi bahasa pemrograman utama yang sekarang digunakan untuk pengembangan aplikasi Android, menggantikan Java</a:t>
            </a:r>
            <a:endParaRPr/>
          </a:p>
          <a:p>
            <a:pPr indent="-311150" lvl="0" marL="457200" rtl="0" algn="l">
              <a:spcBef>
                <a:spcPts val="0"/>
              </a:spcBef>
              <a:spcAft>
                <a:spcPts val="0"/>
              </a:spcAft>
              <a:buSzPts val="1300"/>
              <a:buChar char="●"/>
            </a:pPr>
            <a:r>
              <a:rPr lang="id"/>
              <a:t>Kotlin adalah bahasa pemrograman yang dibuat oleh perusahaan JetBrains yang pertama kali dirilis sekitar tahun 2011</a:t>
            </a:r>
            <a:endParaRPr/>
          </a:p>
          <a:p>
            <a:pPr indent="-311150" lvl="0" marL="457200" rtl="0" algn="l">
              <a:spcBef>
                <a:spcPts val="0"/>
              </a:spcBef>
              <a:spcAft>
                <a:spcPts val="0"/>
              </a:spcAft>
              <a:buSzPts val="1300"/>
              <a:buChar char="●"/>
            </a:pPr>
            <a:r>
              <a:rPr lang="id"/>
              <a:t>Saat ini, Kotlin semakin populer karena Kotlin bisa bekerja dengan baik dengan ekosistem Java, sehingga tidak hanya programmer Android, programmer Backend Java pun sekarang banyak yang menggunakan Kotlin</a:t>
            </a:r>
            <a:endParaRPr/>
          </a:p>
          <a:p>
            <a:pPr indent="-311150" lvl="0" marL="457200" rtl="0" algn="l">
              <a:spcBef>
                <a:spcPts val="0"/>
              </a:spcBef>
              <a:spcAft>
                <a:spcPts val="0"/>
              </a:spcAft>
              <a:buSzPts val="1300"/>
              <a:buChar char="●"/>
            </a:pPr>
            <a:r>
              <a:rPr lang="id" u="sng">
                <a:solidFill>
                  <a:schemeClr val="hlink"/>
                </a:solidFill>
                <a:hlinkClick r:id="rId3"/>
              </a:rPr>
              <a:t>https://developer.android.com/kotlin?hl=id</a:t>
            </a:r>
            <a:r>
              <a:rPr lang="id"/>
              <a:t>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Drawable</a:t>
            </a:r>
            <a:endParaRPr/>
          </a:p>
        </p:txBody>
      </p:sp>
      <p:pic>
        <p:nvPicPr>
          <p:cNvPr id="797" name="Google Shape;797;p134"/>
          <p:cNvPicPr preferRelativeResize="0"/>
          <p:nvPr/>
        </p:nvPicPr>
        <p:blipFill>
          <a:blip r:embed="rId3">
            <a:alphaModFix/>
          </a:blip>
          <a:stretch>
            <a:fillRect/>
          </a:stretch>
        </p:blipFill>
        <p:spPr>
          <a:xfrm>
            <a:off x="152400" y="2006250"/>
            <a:ext cx="6858000" cy="22098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Drawable</a:t>
            </a:r>
            <a:endParaRPr/>
          </a:p>
        </p:txBody>
      </p:sp>
      <p:pic>
        <p:nvPicPr>
          <p:cNvPr id="803" name="Google Shape;803;p135"/>
          <p:cNvPicPr preferRelativeResize="0"/>
          <p:nvPr/>
        </p:nvPicPr>
        <p:blipFill>
          <a:blip r:embed="rId3">
            <a:alphaModFix/>
          </a:blip>
          <a:stretch>
            <a:fillRect/>
          </a:stretch>
        </p:blipFill>
        <p:spPr>
          <a:xfrm>
            <a:off x="152400" y="2006250"/>
            <a:ext cx="6142379" cy="2984851"/>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Localization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Localization</a:t>
            </a:r>
            <a:endParaRPr/>
          </a:p>
        </p:txBody>
      </p:sp>
      <p:sp>
        <p:nvSpPr>
          <p:cNvPr id="814" name="Google Shape;814;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aplikasi Android, kadang aplikasi yang kita buat akan diakses dari berbagai negara menggunakan berbagai bahasa</a:t>
            </a:r>
            <a:endParaRPr/>
          </a:p>
          <a:p>
            <a:pPr indent="-311150" lvl="0" marL="457200" rtl="0" algn="l">
              <a:spcBef>
                <a:spcPts val="0"/>
              </a:spcBef>
              <a:spcAft>
                <a:spcPts val="0"/>
              </a:spcAft>
              <a:buSzPts val="1300"/>
              <a:buChar char="●"/>
            </a:pPr>
            <a:r>
              <a:rPr lang="id"/>
              <a:t>Agar aplikasi kita bisa digunakan oleh banyak orang, ada baiknya kita membuat text, files, number, gambar dan lain-lain sesuai dengan lokasi pengguna</a:t>
            </a:r>
            <a:endParaRPr/>
          </a:p>
          <a:p>
            <a:pPr indent="-311150" lvl="0" marL="457200" rtl="0" algn="l">
              <a:spcBef>
                <a:spcPts val="0"/>
              </a:spcBef>
              <a:spcAft>
                <a:spcPts val="0"/>
              </a:spcAft>
              <a:buSzPts val="1300"/>
              <a:buChar char="●"/>
            </a:pPr>
            <a:r>
              <a:rPr lang="id"/>
              <a:t>Android mendukung fitur Localization, dimana kita membuat resource yang kita buat bisa menyesuaikan dengan bahasa yang digunakan oleh pengguna aplikasi kita</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Resource</a:t>
            </a:r>
            <a:endParaRPr/>
          </a:p>
        </p:txBody>
      </p:sp>
      <p:sp>
        <p:nvSpPr>
          <p:cNvPr id="820" name="Google Shape;820;p1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resource, maka Android akan mengakses default resource, contoh default values resource akan diambil dari res/values/namafile.xml</a:t>
            </a:r>
            <a:endParaRPr/>
          </a:p>
          <a:p>
            <a:pPr indent="-311150" lvl="0" marL="457200" rtl="0" algn="l">
              <a:spcBef>
                <a:spcPts val="0"/>
              </a:spcBef>
              <a:spcAft>
                <a:spcPts val="0"/>
              </a:spcAft>
              <a:buSzPts val="1300"/>
              <a:buChar char="●"/>
            </a:pPr>
            <a:r>
              <a:rPr lang="id"/>
              <a:t>Jika tidak ada default resource, maka akan terjadi error yang menyebabkan aplikasi kita tidak bisa berjalan</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Localization Resource</a:t>
            </a:r>
            <a:endParaRPr/>
          </a:p>
        </p:txBody>
      </p:sp>
      <p:sp>
        <p:nvSpPr>
          <p:cNvPr id="826" name="Google Shape;826;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membuat default resource, selanjutnya kita bisa membuat resource alternatif untuk bahasa lain</a:t>
            </a:r>
            <a:endParaRPr/>
          </a:p>
          <a:p>
            <a:pPr indent="-311150" lvl="0" marL="457200" rtl="0" algn="l">
              <a:spcBef>
                <a:spcPts val="0"/>
              </a:spcBef>
              <a:spcAft>
                <a:spcPts val="0"/>
              </a:spcAft>
              <a:buSzPts val="1300"/>
              <a:buChar char="●"/>
            </a:pPr>
            <a:r>
              <a:rPr lang="id"/>
              <a:t>Caranya kita bisa membuat resource dengan nama res/{type}-{locale}/namafile.xml</a:t>
            </a:r>
            <a:endParaRPr/>
          </a:p>
          <a:p>
            <a:pPr indent="-311150" lvl="0" marL="457200" rtl="0" algn="l">
              <a:spcBef>
                <a:spcPts val="0"/>
              </a:spcBef>
              <a:spcAft>
                <a:spcPts val="0"/>
              </a:spcAft>
              <a:buSzPts val="1300"/>
              <a:buChar char="●"/>
            </a:pPr>
            <a:r>
              <a:rPr lang="id"/>
              <a:t>Misal res/values-in/strings.xml untuk values resource bahasa Indonesia</a:t>
            </a:r>
            <a:endParaRPr/>
          </a:p>
          <a:p>
            <a:pPr indent="-311150" lvl="0" marL="457200" rtl="0" algn="l">
              <a:spcBef>
                <a:spcPts val="0"/>
              </a:spcBef>
              <a:spcAft>
                <a:spcPts val="0"/>
              </a:spcAft>
              <a:buSzPts val="1300"/>
              <a:buChar char="●"/>
            </a:pPr>
            <a:r>
              <a:rPr lang="id"/>
              <a:t>Misal res/drawable-in/pzn.png untuk drawable resource bahasa Indonesia</a:t>
            </a:r>
            <a:endParaRPr/>
          </a:p>
          <a:p>
            <a:pPr indent="-311150" lvl="0" marL="457200" rtl="0" algn="l">
              <a:spcBef>
                <a:spcPts val="0"/>
              </a:spcBef>
              <a:spcAft>
                <a:spcPts val="0"/>
              </a:spcAft>
              <a:buSzPts val="1300"/>
              <a:buChar char="●"/>
            </a:pPr>
            <a:r>
              <a:rPr lang="id"/>
              <a:t>Saat kita membuat membuat resource alternatif, jika ternyata resource dengan id yang dimaksud tidak tersedia, maka secara otomatis akan menggunakan default resource</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Resource Localization</a:t>
            </a:r>
            <a:endParaRPr/>
          </a:p>
        </p:txBody>
      </p:sp>
      <p:pic>
        <p:nvPicPr>
          <p:cNvPr id="832" name="Google Shape;832;p140"/>
          <p:cNvPicPr preferRelativeResize="0"/>
          <p:nvPr/>
        </p:nvPicPr>
        <p:blipFill>
          <a:blip r:embed="rId3">
            <a:alphaModFix/>
          </a:blip>
          <a:stretch>
            <a:fillRect/>
          </a:stretch>
        </p:blipFill>
        <p:spPr>
          <a:xfrm>
            <a:off x="152400" y="2006250"/>
            <a:ext cx="7984017" cy="2984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Values Resource Localization</a:t>
            </a:r>
            <a:endParaRPr/>
          </a:p>
        </p:txBody>
      </p:sp>
      <p:pic>
        <p:nvPicPr>
          <p:cNvPr id="838" name="Google Shape;838;p141"/>
          <p:cNvPicPr preferRelativeResize="0"/>
          <p:nvPr/>
        </p:nvPicPr>
        <p:blipFill>
          <a:blip r:embed="rId3">
            <a:alphaModFix/>
          </a:blip>
          <a:stretch>
            <a:fillRect/>
          </a:stretch>
        </p:blipFill>
        <p:spPr>
          <a:xfrm>
            <a:off x="152400" y="2006250"/>
            <a:ext cx="8786389" cy="29848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Asset Manager</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Asset Manager</a:t>
            </a:r>
            <a:endParaRPr/>
          </a:p>
        </p:txBody>
      </p:sp>
      <p:sp>
        <p:nvSpPr>
          <p:cNvPr id="849" name="Google Shape;849;p1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menambahkan resource di Aplikasi Android kita, tapi bukan resource yang di manage oleh Android, misal kita ingin menambahkan file JSON atau TXT misalnya</a:t>
            </a:r>
            <a:endParaRPr/>
          </a:p>
          <a:p>
            <a:pPr indent="-311150" lvl="0" marL="457200" rtl="0" algn="l">
              <a:spcBef>
                <a:spcPts val="0"/>
              </a:spcBef>
              <a:spcAft>
                <a:spcPts val="0"/>
              </a:spcAft>
              <a:buSzPts val="1300"/>
              <a:buChar char="●"/>
            </a:pPr>
            <a:r>
              <a:rPr lang="id"/>
              <a:t>Untuk kasus seperti ini, kita bisa menggunakan AssetManager</a:t>
            </a:r>
            <a:endParaRPr/>
          </a:p>
          <a:p>
            <a:pPr indent="-311150" lvl="0" marL="457200" rtl="0" algn="l">
              <a:spcBef>
                <a:spcPts val="0"/>
              </a:spcBef>
              <a:spcAft>
                <a:spcPts val="0"/>
              </a:spcAft>
              <a:buSzPts val="1300"/>
              <a:buChar char="●"/>
            </a:pPr>
            <a:r>
              <a:rPr lang="id"/>
              <a:t>AssetManager adalah class yang bisa kita gunakan untuk mengakses resource secara manual</a:t>
            </a:r>
            <a:endParaRPr/>
          </a:p>
          <a:p>
            <a:pPr indent="-311150" lvl="0" marL="457200" rtl="0" algn="l">
              <a:spcBef>
                <a:spcPts val="0"/>
              </a:spcBef>
              <a:spcAft>
                <a:spcPts val="0"/>
              </a:spcAft>
              <a:buSzPts val="1300"/>
              <a:buChar char="●"/>
            </a:pPr>
            <a:r>
              <a:rPr lang="id" u="sng">
                <a:solidFill>
                  <a:schemeClr val="hlink"/>
                </a:solidFill>
                <a:hlinkClick r:id="rId3"/>
              </a:rPr>
              <a:t>https://developer.android.com/reference/android/content/res/AssetManager</a:t>
            </a:r>
            <a:r>
              <a:rPr lang="id"/>
              <a:t> </a:t>
            </a:r>
            <a:endParaRPr/>
          </a:p>
          <a:p>
            <a:pPr indent="-311150" lvl="0" marL="457200" rtl="0" algn="l">
              <a:spcBef>
                <a:spcPts val="0"/>
              </a:spcBef>
              <a:spcAft>
                <a:spcPts val="0"/>
              </a:spcAft>
              <a:buSzPts val="1300"/>
              <a:buChar char="●"/>
            </a:pPr>
            <a:r>
              <a:rPr lang="id"/>
              <a:t>AssetManager akan mengambil resource pada directory assets, sehingga kita perlu membuatnya terlebih dahulu</a:t>
            </a:r>
            <a:endParaRPr/>
          </a:p>
          <a:p>
            <a:pPr indent="-311150" lvl="0" marL="457200" rtl="0" algn="l">
              <a:spcBef>
                <a:spcPts val="0"/>
              </a:spcBef>
              <a:spcAft>
                <a:spcPts val="0"/>
              </a:spcAft>
              <a:buSzPts val="1300"/>
              <a:buChar char="●"/>
            </a:pPr>
            <a:r>
              <a:rPr lang="id"/>
              <a:t>Dan untuk mendapatkan AssetManager, kita bisa gunakan function getAssets() di Context / Activity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Android Studio</a:t>
            </a:r>
            <a:endParaRPr/>
          </a:p>
        </p:txBody>
      </p:sp>
      <p:sp>
        <p:nvSpPr>
          <p:cNvPr id="230" name="Google Shape;230;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Android Studio adalah Integrated Development Environment (atau text editor canggih) yang disediakan oleh Google untuk membuat aplikasi Android</a:t>
            </a:r>
            <a:endParaRPr/>
          </a:p>
          <a:p>
            <a:pPr indent="-311150" lvl="0" marL="457200" rtl="0" algn="l">
              <a:spcBef>
                <a:spcPts val="0"/>
              </a:spcBef>
              <a:spcAft>
                <a:spcPts val="0"/>
              </a:spcAft>
              <a:buSzPts val="1300"/>
              <a:buChar char="●"/>
            </a:pPr>
            <a:r>
              <a:rPr lang="id"/>
              <a:t>Android Studio sendiri dibangun di atas JetBrains IntelliJ IDEA, sehingga akan sangat familiar untuk programmer yang sebelumnya sudah menggunakan JetBrains IDE</a:t>
            </a:r>
            <a:endParaRPr/>
          </a:p>
          <a:p>
            <a:pPr indent="-311150" lvl="0" marL="457200" rtl="0" algn="l">
              <a:spcBef>
                <a:spcPts val="0"/>
              </a:spcBef>
              <a:spcAft>
                <a:spcPts val="0"/>
              </a:spcAft>
              <a:buSzPts val="1300"/>
              <a:buChar char="●"/>
            </a:pPr>
            <a:r>
              <a:rPr lang="id"/>
              <a:t>Android Studio bisa didapatkan dengan gratis</a:t>
            </a:r>
            <a:endParaRPr/>
          </a:p>
          <a:p>
            <a:pPr indent="-311150" lvl="0" marL="457200" rtl="0" algn="l">
              <a:spcBef>
                <a:spcPts val="0"/>
              </a:spcBef>
              <a:spcAft>
                <a:spcPts val="0"/>
              </a:spcAft>
              <a:buSzPts val="1300"/>
              <a:buChar char="●"/>
            </a:pPr>
            <a:r>
              <a:rPr lang="id" u="sng">
                <a:solidFill>
                  <a:schemeClr val="hlink"/>
                </a:solidFill>
                <a:hlinkClick r:id="rId3"/>
              </a:rPr>
              <a:t>https://developer.android.com/studio?hl=id</a:t>
            </a:r>
            <a:r>
              <a:rPr lang="id"/>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File Asset</a:t>
            </a:r>
            <a:endParaRPr/>
          </a:p>
        </p:txBody>
      </p:sp>
      <p:pic>
        <p:nvPicPr>
          <p:cNvPr id="855" name="Google Shape;855;p144"/>
          <p:cNvPicPr preferRelativeResize="0"/>
          <p:nvPr/>
        </p:nvPicPr>
        <p:blipFill>
          <a:blip r:embed="rId3">
            <a:alphaModFix/>
          </a:blip>
          <a:stretch>
            <a:fillRect/>
          </a:stretch>
        </p:blipFill>
        <p:spPr>
          <a:xfrm>
            <a:off x="152400" y="2006250"/>
            <a:ext cx="7943850" cy="24384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Asset Manager</a:t>
            </a:r>
            <a:endParaRPr/>
          </a:p>
        </p:txBody>
      </p:sp>
      <p:pic>
        <p:nvPicPr>
          <p:cNvPr id="861" name="Google Shape;861;p145"/>
          <p:cNvPicPr preferRelativeResize="0"/>
          <p:nvPr/>
        </p:nvPicPr>
        <p:blipFill>
          <a:blip r:embed="rId3">
            <a:alphaModFix/>
          </a:blip>
          <a:stretch>
            <a:fillRect/>
          </a:stretch>
        </p:blipFill>
        <p:spPr>
          <a:xfrm>
            <a:off x="152400" y="2006250"/>
            <a:ext cx="8839200" cy="239959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Raw Resource</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Raw Resource</a:t>
            </a:r>
            <a:endParaRPr/>
          </a:p>
        </p:txBody>
      </p:sp>
      <p:sp>
        <p:nvSpPr>
          <p:cNvPr id="872" name="Google Shape;872;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masalah ketika menggunakan Asset Manager adalah, kita harus mengetikkan lokasi resource nya menggunakan string. Hal ini akan rentan kesalahan, terutama jika lokasi file tidak ada, maka otomatis aplikasi kita akan error. Dan error ini tidak bisa dideteksi ketika kompilasi</a:t>
            </a:r>
            <a:endParaRPr/>
          </a:p>
          <a:p>
            <a:pPr indent="-311150" lvl="0" marL="457200" rtl="0" algn="l">
              <a:spcBef>
                <a:spcPts val="0"/>
              </a:spcBef>
              <a:spcAft>
                <a:spcPts val="0"/>
              </a:spcAft>
              <a:buSzPts val="1300"/>
              <a:buChar char="●"/>
            </a:pPr>
            <a:r>
              <a:rPr lang="id"/>
              <a:t>Android juga sebenarnya mendukung Raw Resource, memang tidak se flexible AssetManager, namun pada kasus yang tidak terlalu banyak assetnya, kita bisa gunakan Raw Resource</a:t>
            </a:r>
            <a:endParaRPr/>
          </a:p>
          <a:p>
            <a:pPr indent="-311150" lvl="0" marL="457200" rtl="0" algn="l">
              <a:spcBef>
                <a:spcPts val="0"/>
              </a:spcBef>
              <a:spcAft>
                <a:spcPts val="0"/>
              </a:spcAft>
              <a:buSzPts val="1300"/>
              <a:buChar char="●"/>
            </a:pPr>
            <a:r>
              <a:rPr lang="id"/>
              <a:t>Raw Resource akan secara otomatis men-generate id di class R, sehingga kesalahan tidak akan mungkin terjadi ketika aplikasinya sudah berjalan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Raw Resource</a:t>
            </a:r>
            <a:endParaRPr/>
          </a:p>
        </p:txBody>
      </p:sp>
      <p:pic>
        <p:nvPicPr>
          <p:cNvPr id="878" name="Google Shape;878;p148"/>
          <p:cNvPicPr preferRelativeResize="0"/>
          <p:nvPr/>
        </p:nvPicPr>
        <p:blipFill>
          <a:blip r:embed="rId3">
            <a:alphaModFix/>
          </a:blip>
          <a:stretch>
            <a:fillRect/>
          </a:stretch>
        </p:blipFill>
        <p:spPr>
          <a:xfrm>
            <a:off x="152400" y="2006250"/>
            <a:ext cx="4472567" cy="298485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Raw Resource</a:t>
            </a:r>
            <a:endParaRPr/>
          </a:p>
        </p:txBody>
      </p:sp>
      <p:pic>
        <p:nvPicPr>
          <p:cNvPr id="884" name="Google Shape;884;p149"/>
          <p:cNvPicPr preferRelativeResize="0"/>
          <p:nvPr/>
        </p:nvPicPr>
        <p:blipFill>
          <a:blip r:embed="rId3">
            <a:alphaModFix/>
          </a:blip>
          <a:stretch>
            <a:fillRect/>
          </a:stretch>
        </p:blipFill>
        <p:spPr>
          <a:xfrm>
            <a:off x="152400" y="2006250"/>
            <a:ext cx="8839200" cy="2086849"/>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Context</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Context</a:t>
            </a:r>
            <a:endParaRPr/>
          </a:p>
        </p:txBody>
      </p:sp>
      <p:sp>
        <p:nvSpPr>
          <p:cNvPr id="895" name="Google Shape;895;p1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Android, terdapat object bernama Context. Context berisi global informasi tentang environment aplikasi. Context merupakan Abstract Class yang implementasinya sudah dilakukan oleh Android.</a:t>
            </a:r>
            <a:endParaRPr/>
          </a:p>
          <a:p>
            <a:pPr indent="-311150" lvl="0" marL="457200" rtl="0" algn="l">
              <a:spcBef>
                <a:spcPts val="0"/>
              </a:spcBef>
              <a:spcAft>
                <a:spcPts val="0"/>
              </a:spcAft>
              <a:buSzPts val="1300"/>
              <a:buChar char="●"/>
            </a:pPr>
            <a:r>
              <a:rPr lang="id"/>
              <a:t>Context memungkinkan kita mengakses resource, membuka activity, menerima intent, broadcasting, dan lain-lain</a:t>
            </a:r>
            <a:endParaRPr/>
          </a:p>
          <a:p>
            <a:pPr indent="-311150" lvl="0" marL="457200" rtl="0" algn="l">
              <a:spcBef>
                <a:spcPts val="0"/>
              </a:spcBef>
              <a:spcAft>
                <a:spcPts val="0"/>
              </a:spcAft>
              <a:buSzPts val="1300"/>
              <a:buChar char="●"/>
            </a:pPr>
            <a:r>
              <a:rPr lang="id" u="sng">
                <a:solidFill>
                  <a:schemeClr val="hlink"/>
                </a:solidFill>
                <a:hlinkClick r:id="rId3"/>
              </a:rPr>
              <a:t>https://developer.android.com/reference/android/content/Context</a:t>
            </a:r>
            <a:r>
              <a:rPr lang="id"/>
              <a:t>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 Context</a:t>
            </a:r>
            <a:endParaRPr/>
          </a:p>
        </p:txBody>
      </p:sp>
      <p:sp>
        <p:nvSpPr>
          <p:cNvPr id="901" name="Google Shape;901;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Android, terdapat 2 jenis Context, Application Context dan Activity Context</a:t>
            </a:r>
            <a:endParaRPr/>
          </a:p>
          <a:p>
            <a:pPr indent="-311150" lvl="0" marL="457200" rtl="0" algn="l">
              <a:spcBef>
                <a:spcPts val="0"/>
              </a:spcBef>
              <a:spcAft>
                <a:spcPts val="0"/>
              </a:spcAft>
              <a:buSzPts val="1300"/>
              <a:buChar char="●"/>
            </a:pPr>
            <a:r>
              <a:rPr lang="id"/>
              <a:t>Application Context merupakan context yang tersedia di aplikasi Android. Dan hanya dibuat sekali, alias singleton</a:t>
            </a:r>
            <a:endParaRPr/>
          </a:p>
          <a:p>
            <a:pPr indent="-311150" lvl="0" marL="457200" rtl="0" algn="l">
              <a:spcBef>
                <a:spcPts val="0"/>
              </a:spcBef>
              <a:spcAft>
                <a:spcPts val="0"/>
              </a:spcAft>
              <a:buSzPts val="1300"/>
              <a:buChar char="●"/>
            </a:pPr>
            <a:r>
              <a:rPr lang="id"/>
              <a:t>Application Context bisa diakses dengan function getApplicationContext()</a:t>
            </a:r>
            <a:endParaRPr/>
          </a:p>
          <a:p>
            <a:pPr indent="-311150" lvl="0" marL="457200" rtl="0" algn="l">
              <a:spcBef>
                <a:spcPts val="0"/>
              </a:spcBef>
              <a:spcAft>
                <a:spcPts val="0"/>
              </a:spcAft>
              <a:buSzPts val="1300"/>
              <a:buChar char="●"/>
            </a:pPr>
            <a:r>
              <a:rPr lang="id"/>
              <a:t>Activity Context merupakan context tersedia di Activity. Misal jika kita punya MainActivity, maka akan ada Activity Context untuk MainActivity itu</a:t>
            </a:r>
            <a:endParaRPr/>
          </a:p>
          <a:p>
            <a:pPr indent="-311150" lvl="0" marL="457200" rtl="0" algn="l">
              <a:spcBef>
                <a:spcPts val="0"/>
              </a:spcBef>
              <a:spcAft>
                <a:spcPts val="0"/>
              </a:spcAft>
              <a:buSzPts val="1300"/>
              <a:buChar char="●"/>
            </a:pPr>
            <a:r>
              <a:rPr lang="id"/>
              <a:t>Activity Context bisa diakses langsung dengan Activity nya, karena Activity adalah turunan dari Context</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Kapan Menggunakan Context</a:t>
            </a:r>
            <a:endParaRPr/>
          </a:p>
        </p:txBody>
      </p:sp>
      <p:sp>
        <p:nvSpPr>
          <p:cNvPr id="907" name="Google Shape;907;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Application Context digunakan jika kita ingin membuat object yang singleton yang membutuhkan Context</a:t>
            </a:r>
            <a:endParaRPr/>
          </a:p>
          <a:p>
            <a:pPr indent="-311150" lvl="0" marL="457200" rtl="0" algn="l">
              <a:spcBef>
                <a:spcPts val="0"/>
              </a:spcBef>
              <a:spcAft>
                <a:spcPts val="0"/>
              </a:spcAft>
              <a:buSzPts val="1300"/>
              <a:buChar char="●"/>
            </a:pPr>
            <a:r>
              <a:rPr lang="id"/>
              <a:t>Activity Context digunakan jika kita ingin membuat object yang hanya digunakan di Activity tersebut</a:t>
            </a:r>
            <a:endParaRPr/>
          </a:p>
          <a:p>
            <a:pPr indent="-311150" lvl="0" marL="457200" rtl="0" algn="l">
              <a:spcBef>
                <a:spcPts val="0"/>
              </a:spcBef>
              <a:spcAft>
                <a:spcPts val="0"/>
              </a:spcAft>
              <a:buSzPts val="1300"/>
              <a:buChar char="●"/>
            </a:pPr>
            <a:r>
              <a:rPr lang="id"/>
              <a:t>Jangan menggunakan Activity Context untuk object yang singleton, karena nanti otomatis referensi ke Activity tersebut akan selalu ada, dan otomatis object Activity tidak bisa dihapus di memory Android, hal ini bisa menyebabkan memory leak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Android SDK</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Application</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Application</a:t>
            </a:r>
            <a:endParaRPr/>
          </a:p>
        </p:txBody>
      </p:sp>
      <p:sp>
        <p:nvSpPr>
          <p:cNvPr id="918" name="Google Shape;918;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Application adalah base class untuk maintain global application state</a:t>
            </a:r>
            <a:endParaRPr/>
          </a:p>
          <a:p>
            <a:pPr indent="-311150" lvl="0" marL="457200" rtl="0" algn="l">
              <a:spcBef>
                <a:spcPts val="0"/>
              </a:spcBef>
              <a:spcAft>
                <a:spcPts val="0"/>
              </a:spcAft>
              <a:buSzPts val="1300"/>
              <a:buChar char="●"/>
            </a:pPr>
            <a:r>
              <a:rPr lang="id"/>
              <a:t>Secara default Android akan membuat object Application sendiri, namun kita juga bisa membuat class Application sendiri, asal harus turunan dari class Application</a:t>
            </a:r>
            <a:endParaRPr/>
          </a:p>
          <a:p>
            <a:pPr indent="-311150" lvl="0" marL="457200" rtl="0" algn="l">
              <a:spcBef>
                <a:spcPts val="0"/>
              </a:spcBef>
              <a:spcAft>
                <a:spcPts val="0"/>
              </a:spcAft>
              <a:buSzPts val="1300"/>
              <a:buChar char="●"/>
            </a:pPr>
            <a:r>
              <a:rPr lang="id"/>
              <a:t>Dan untuk mendaftarkan class Application yang kita buat, kita harus daftarkan di Manifest File dengan tag “android:name”</a:t>
            </a:r>
            <a:endParaRPr/>
          </a:p>
          <a:p>
            <a:pPr indent="-311150" lvl="0" marL="457200" rtl="0" algn="l">
              <a:spcBef>
                <a:spcPts val="0"/>
              </a:spcBef>
              <a:spcAft>
                <a:spcPts val="0"/>
              </a:spcAft>
              <a:buSzPts val="1300"/>
              <a:buChar char="●"/>
            </a:pPr>
            <a:r>
              <a:rPr lang="id" u="sng">
                <a:solidFill>
                  <a:schemeClr val="hlink"/>
                </a:solidFill>
                <a:hlinkClick r:id="rId3"/>
              </a:rPr>
              <a:t>https://developer.android.com/reference/android/app/Application</a:t>
            </a:r>
            <a:r>
              <a:rPr lang="id"/>
              <a:t> </a:t>
            </a:r>
            <a:endParaRPr/>
          </a:p>
          <a:p>
            <a:pPr indent="-311150" lvl="0" marL="457200" rtl="0" algn="l">
              <a:spcBef>
                <a:spcPts val="0"/>
              </a:spcBef>
              <a:spcAft>
                <a:spcPts val="0"/>
              </a:spcAft>
              <a:buSzPts val="1300"/>
              <a:buChar char="●"/>
            </a:pPr>
            <a:r>
              <a:rPr lang="id"/>
              <a:t>Untuk mendapatkan object Application, kita bisa menggunakan function getApplication() di Activity</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Application</a:t>
            </a:r>
            <a:endParaRPr/>
          </a:p>
        </p:txBody>
      </p:sp>
      <p:pic>
        <p:nvPicPr>
          <p:cNvPr id="924" name="Google Shape;924;p156"/>
          <p:cNvPicPr preferRelativeResize="0"/>
          <p:nvPr/>
        </p:nvPicPr>
        <p:blipFill>
          <a:blip r:embed="rId3">
            <a:alphaModFix/>
          </a:blip>
          <a:stretch>
            <a:fillRect/>
          </a:stretch>
        </p:blipFill>
        <p:spPr>
          <a:xfrm>
            <a:off x="152400" y="2006250"/>
            <a:ext cx="8839200" cy="2512434"/>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Manifest File</a:t>
            </a:r>
            <a:endParaRPr/>
          </a:p>
        </p:txBody>
      </p:sp>
      <p:pic>
        <p:nvPicPr>
          <p:cNvPr id="930" name="Google Shape;930;p157"/>
          <p:cNvPicPr preferRelativeResize="0"/>
          <p:nvPr/>
        </p:nvPicPr>
        <p:blipFill>
          <a:blip r:embed="rId3">
            <a:alphaModFix/>
          </a:blip>
          <a:stretch>
            <a:fillRect/>
          </a:stretch>
        </p:blipFill>
        <p:spPr>
          <a:xfrm>
            <a:off x="152400" y="2006250"/>
            <a:ext cx="8839197" cy="2608989"/>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Device Compatibility</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Device Compatibility</a:t>
            </a:r>
            <a:endParaRPr/>
          </a:p>
        </p:txBody>
      </p:sp>
      <p:sp>
        <p:nvSpPr>
          <p:cNvPr id="941" name="Google Shape;941;p1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Android di desain untuk bisa berjalan pada berbagai perangkat, dari smartphone, tablet sampai tv</a:t>
            </a:r>
            <a:endParaRPr/>
          </a:p>
          <a:p>
            <a:pPr indent="-311150" lvl="0" marL="457200" rtl="0" algn="l">
              <a:spcBef>
                <a:spcPts val="0"/>
              </a:spcBef>
              <a:spcAft>
                <a:spcPts val="0"/>
              </a:spcAft>
              <a:buSzPts val="1300"/>
              <a:buChar char="●"/>
            </a:pPr>
            <a:r>
              <a:rPr lang="id"/>
              <a:t>Banyaknya target perangkat yang bisa menjalankan Android menjadikan salah satu keuntungan, sehingga aplikasi kita bisa ditargetkan untuk banyak jenis perangkat</a:t>
            </a:r>
            <a:endParaRPr/>
          </a:p>
          <a:p>
            <a:pPr indent="-311150" lvl="0" marL="457200" rtl="0" algn="l">
              <a:spcBef>
                <a:spcPts val="0"/>
              </a:spcBef>
              <a:spcAft>
                <a:spcPts val="0"/>
              </a:spcAft>
              <a:buSzPts val="1300"/>
              <a:buChar char="●"/>
            </a:pPr>
            <a:r>
              <a:rPr lang="id"/>
              <a:t>Namun, agar aplikasi kita bisa berjalan dengan baik di berbagai jenis perangkat yang berbeda, aplikasi kita harus memastikan bisa mentoleransi ketersediaan fitur pada perangkat keras, dan juga UI yang harus flexible yang bisa beradaptasi dengan ukuran layar yang berbeda-beda</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Controlling Application Availability</a:t>
            </a:r>
            <a:endParaRPr/>
          </a:p>
        </p:txBody>
      </p:sp>
      <p:sp>
        <p:nvSpPr>
          <p:cNvPr id="947" name="Google Shape;947;p1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Android mendukung banyak sekali fitur yang bisa digunakan oleh aplikasi kita melalui Android Platform API. Beberapa fitur ada yang berbasis hardware (misal compass sensor dan fingerprint), beberapa berbasis software (misal app widgets), dan beberapa tergantung versi platform</a:t>
            </a:r>
            <a:endParaRPr/>
          </a:p>
          <a:p>
            <a:pPr indent="-311150" lvl="0" marL="457200" rtl="0" algn="l">
              <a:spcBef>
                <a:spcPts val="0"/>
              </a:spcBef>
              <a:spcAft>
                <a:spcPts val="0"/>
              </a:spcAft>
              <a:buSzPts val="1300"/>
              <a:buChar char="●"/>
            </a:pPr>
            <a:r>
              <a:rPr lang="id"/>
              <a:t>Tidak semua perangkat Android mendukung semua fitur, jadi kita harus </a:t>
            </a:r>
            <a:r>
              <a:rPr lang="id"/>
              <a:t>mengontrol</a:t>
            </a:r>
            <a:r>
              <a:rPr lang="id"/>
              <a:t> aplikasi kita berdasarkan fitur yang terdapat pada perangkat nya.</a:t>
            </a:r>
            <a:endParaRPr/>
          </a:p>
          <a:p>
            <a:pPr indent="-311150" lvl="0" marL="457200" rtl="0" algn="l">
              <a:spcBef>
                <a:spcPts val="0"/>
              </a:spcBef>
              <a:spcAft>
                <a:spcPts val="0"/>
              </a:spcAft>
              <a:buSzPts val="1300"/>
              <a:buChar char="●"/>
            </a:pPr>
            <a:r>
              <a:rPr lang="id"/>
              <a:t>Untuk mengontrol perangkat yang bisa menjalankan aplikasi kita, kita bisa menggunakan dua cara, secara declarative atau programmatic</a:t>
            </a:r>
            <a:endParaRPr/>
          </a:p>
          <a:p>
            <a:pPr indent="-311150" lvl="0" marL="457200" rtl="0" algn="l">
              <a:spcBef>
                <a:spcPts val="0"/>
              </a:spcBef>
              <a:spcAft>
                <a:spcPts val="0"/>
              </a:spcAft>
              <a:buSzPts val="1300"/>
              <a:buChar char="●"/>
            </a:pPr>
            <a:r>
              <a:rPr lang="id"/>
              <a:t>Declarative artinya kita simpan pada konfigurasi aplikasi, hal ini menyebabkan kondisi wajib</a:t>
            </a:r>
            <a:endParaRPr/>
          </a:p>
          <a:p>
            <a:pPr indent="-311150" lvl="0" marL="457200" rtl="0" algn="l">
              <a:spcBef>
                <a:spcPts val="0"/>
              </a:spcBef>
              <a:spcAft>
                <a:spcPts val="0"/>
              </a:spcAft>
              <a:buSzPts val="1300"/>
              <a:buChar char="●"/>
            </a:pPr>
            <a:r>
              <a:rPr lang="id"/>
              <a:t>Programmatic artinya kita cek di kode aplikasi kita, jadi pengecekan dilakukan saat aplikasi berjalan</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Device Feature di Manifest File</a:t>
            </a:r>
            <a:endParaRPr/>
          </a:p>
        </p:txBody>
      </p:sp>
      <p:sp>
        <p:nvSpPr>
          <p:cNvPr id="953" name="Google Shape;953;p1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Contoh jika kita mewajibkan sebuah fitur ada di device, dan jika tidak ada maka aplikasi kita tidak bisa dijalankan, maka kita bisa tambahkan di manifest file</a:t>
            </a:r>
            <a:endParaRPr/>
          </a:p>
          <a:p>
            <a:pPr indent="-311150" lvl="0" marL="457200" rtl="0" algn="l">
              <a:spcBef>
                <a:spcPts val="0"/>
              </a:spcBef>
              <a:spcAft>
                <a:spcPts val="0"/>
              </a:spcAft>
              <a:buSzPts val="1300"/>
              <a:buChar char="●"/>
            </a:pPr>
            <a:r>
              <a:rPr lang="id"/>
              <a:t>Contoh, jika aplikasi kita berbasis compass sensor, maka tidak berguna juga juga device nya tidak memiliki fitur tersebut, sehingga kita bisa mewajibkan perangkat yang memiliki fitur compass sensor</a:t>
            </a:r>
            <a:endParaRPr/>
          </a:p>
          <a:p>
            <a:pPr indent="-311150" lvl="0" marL="457200" rtl="0" algn="l">
              <a:spcBef>
                <a:spcPts val="0"/>
              </a:spcBef>
              <a:spcAft>
                <a:spcPts val="0"/>
              </a:spcAft>
              <a:buSzPts val="1300"/>
              <a:buChar char="●"/>
            </a:pPr>
            <a:r>
              <a:rPr lang="id"/>
              <a:t>Jika perangkat tidak memiliki fitur itu, secara otomatis dia tidak bisa menginstall aplikasi kita</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Device Feature di Manifest File</a:t>
            </a:r>
            <a:endParaRPr/>
          </a:p>
        </p:txBody>
      </p:sp>
      <p:pic>
        <p:nvPicPr>
          <p:cNvPr id="959" name="Google Shape;959;p162"/>
          <p:cNvPicPr preferRelativeResize="0"/>
          <p:nvPr/>
        </p:nvPicPr>
        <p:blipFill>
          <a:blip r:embed="rId3">
            <a:alphaModFix/>
          </a:blip>
          <a:stretch>
            <a:fillRect/>
          </a:stretch>
        </p:blipFill>
        <p:spPr>
          <a:xfrm>
            <a:off x="152400" y="2006250"/>
            <a:ext cx="8839202" cy="2833078"/>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Device Feature di Kode</a:t>
            </a:r>
            <a:endParaRPr/>
          </a:p>
        </p:txBody>
      </p:sp>
      <p:sp>
        <p:nvSpPr>
          <p:cNvPr id="965" name="Google Shape;965;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Namun jika misal fitur yang kita butuhkan hanya optional, misal contohnya fingerprint ada fitur yang boleh ada boleh tidak, kita bisa cukup melakukan pengecekan di kode program kita saja</a:t>
            </a:r>
            <a:endParaRPr/>
          </a:p>
          <a:p>
            <a:pPr indent="-311150" lvl="0" marL="457200" rtl="0" algn="l">
              <a:spcBef>
                <a:spcPts val="0"/>
              </a:spcBef>
              <a:spcAft>
                <a:spcPts val="0"/>
              </a:spcAft>
              <a:buSzPts val="1300"/>
              <a:buChar char="●"/>
            </a:pPr>
            <a:r>
              <a:rPr lang="id"/>
              <a:t>Kita bisa menggunakan class PackageManager untuk mengeceknya</a:t>
            </a:r>
            <a:endParaRPr/>
          </a:p>
          <a:p>
            <a:pPr indent="-311150" lvl="0" marL="457200" rtl="0" algn="l">
              <a:spcBef>
                <a:spcPts val="0"/>
              </a:spcBef>
              <a:spcAft>
                <a:spcPts val="0"/>
              </a:spcAft>
              <a:buSzPts val="1300"/>
              <a:buChar char="●"/>
            </a:pPr>
            <a:r>
              <a:rPr lang="id" u="sng">
                <a:solidFill>
                  <a:schemeClr val="hlink"/>
                </a:solidFill>
                <a:hlinkClick r:id="rId3"/>
              </a:rPr>
              <a:t>https://developer.android.com/reference/android/content/pm/PackageManager</a:t>
            </a:r>
            <a:r>
              <a:rPr lang="id"/>
              <a:t> </a:t>
            </a:r>
            <a:endParaRPr/>
          </a:p>
          <a:p>
            <a:pPr indent="-311150" lvl="0" marL="457200" rtl="0" algn="l">
              <a:spcBef>
                <a:spcPts val="0"/>
              </a:spcBef>
              <a:spcAft>
                <a:spcPts val="0"/>
              </a:spcAft>
              <a:buSzPts val="1300"/>
              <a:buChar char="●"/>
            </a:pPr>
            <a:r>
              <a:rPr lang="id"/>
              <a:t>Dan untuk mendapatkan object PackageManager, kita bisa gunakan functtion getPackageManager()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Android SDK</a:t>
            </a:r>
            <a:endParaRPr/>
          </a:p>
        </p:txBody>
      </p:sp>
      <p:sp>
        <p:nvSpPr>
          <p:cNvPr id="241" name="Google Shape;241;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aplikasi Android menggunakan Android Studio, maka kita membutuhkan Android SDK (Software Development Kit)</a:t>
            </a:r>
            <a:endParaRPr/>
          </a:p>
          <a:p>
            <a:pPr indent="-311150" lvl="0" marL="457200" rtl="0" algn="l">
              <a:spcBef>
                <a:spcPts val="0"/>
              </a:spcBef>
              <a:spcAft>
                <a:spcPts val="0"/>
              </a:spcAft>
              <a:buSzPts val="1300"/>
              <a:buChar char="●"/>
            </a:pPr>
            <a:r>
              <a:rPr lang="id"/>
              <a:t>Android SDK akan terinstall secara otomatis ketika pertama kali kita membuat project, namun kadang kita ingin menambah fitur atau melakukan update terhadap Android SDK yang kita install</a:t>
            </a:r>
            <a:endParaRPr/>
          </a:p>
          <a:p>
            <a:pPr indent="-311150" lvl="0" marL="457200" rtl="0" algn="l">
              <a:spcBef>
                <a:spcPts val="0"/>
              </a:spcBef>
              <a:spcAft>
                <a:spcPts val="0"/>
              </a:spcAft>
              <a:buSzPts val="1300"/>
              <a:buChar char="●"/>
            </a:pPr>
            <a:r>
              <a:rPr lang="id"/>
              <a:t>Kita bisa menggunakan Android Studio untuk melakukan management Android SDK</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Package Manager</a:t>
            </a:r>
            <a:endParaRPr/>
          </a:p>
        </p:txBody>
      </p:sp>
      <p:pic>
        <p:nvPicPr>
          <p:cNvPr id="971" name="Google Shape;971;p164"/>
          <p:cNvPicPr preferRelativeResize="0"/>
          <p:nvPr/>
        </p:nvPicPr>
        <p:blipFill>
          <a:blip r:embed="rId3">
            <a:alphaModFix/>
          </a:blip>
          <a:stretch>
            <a:fillRect/>
          </a:stretch>
        </p:blipFill>
        <p:spPr>
          <a:xfrm>
            <a:off x="152400" y="2006250"/>
            <a:ext cx="8839199" cy="206978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Platform Version</a:t>
            </a:r>
            <a:endParaRPr/>
          </a:p>
        </p:txBody>
      </p:sp>
      <p:sp>
        <p:nvSpPr>
          <p:cNvPr id="977" name="Google Shape;977;p1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Android, kadang kita ingin mendukung versi dari platform yang minimal versi berapa</a:t>
            </a:r>
            <a:endParaRPr/>
          </a:p>
          <a:p>
            <a:pPr indent="-311150" lvl="0" marL="457200" rtl="0" algn="l">
              <a:spcBef>
                <a:spcPts val="0"/>
              </a:spcBef>
              <a:spcAft>
                <a:spcPts val="0"/>
              </a:spcAft>
              <a:buSzPts val="1300"/>
              <a:buChar char="●"/>
            </a:pPr>
            <a:r>
              <a:rPr lang="id"/>
              <a:t>Dan setiap versi platform Android rilis, biasanya akan membawa fitur baru, sehingga kita perlu tahu juga, fitur yang terdapat di Android tersebut ada sejak versi platform berapa</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Platform Version</a:t>
            </a:r>
            <a:endParaRPr/>
          </a:p>
        </p:txBody>
      </p:sp>
      <p:pic>
        <p:nvPicPr>
          <p:cNvPr id="983" name="Google Shape;983;p166"/>
          <p:cNvPicPr preferRelativeResize="0"/>
          <p:nvPr/>
        </p:nvPicPr>
        <p:blipFill>
          <a:blip r:embed="rId3">
            <a:alphaModFix/>
          </a:blip>
          <a:stretch>
            <a:fillRect/>
          </a:stretch>
        </p:blipFill>
        <p:spPr>
          <a:xfrm>
            <a:off x="152400" y="2006250"/>
            <a:ext cx="8833542" cy="29848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Pengecekan Versi Platform</a:t>
            </a:r>
            <a:endParaRPr/>
          </a:p>
        </p:txBody>
      </p:sp>
      <p:pic>
        <p:nvPicPr>
          <p:cNvPr id="989" name="Google Shape;989;p167"/>
          <p:cNvPicPr preferRelativeResize="0"/>
          <p:nvPr/>
        </p:nvPicPr>
        <p:blipFill>
          <a:blip r:embed="rId3">
            <a:alphaModFix/>
          </a:blip>
          <a:stretch>
            <a:fillRect/>
          </a:stretch>
        </p:blipFill>
        <p:spPr>
          <a:xfrm>
            <a:off x="152400" y="2006250"/>
            <a:ext cx="8839199" cy="1598719"/>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Screen Compatibility</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Screen Compatibility</a:t>
            </a:r>
            <a:endParaRPr/>
          </a:p>
        </p:txBody>
      </p:sp>
      <p:sp>
        <p:nvSpPr>
          <p:cNvPr id="1000" name="Google Shape;1000;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Android berjalan di perangkat dengan berbagai ukuran, dari smartphone, tablet sampai tv</a:t>
            </a:r>
            <a:endParaRPr/>
          </a:p>
          <a:p>
            <a:pPr indent="-311150" lvl="0" marL="457200" rtl="0" algn="l">
              <a:spcBef>
                <a:spcPts val="0"/>
              </a:spcBef>
              <a:spcAft>
                <a:spcPts val="0"/>
              </a:spcAft>
              <a:buSzPts val="1300"/>
              <a:buChar char="●"/>
            </a:pPr>
            <a:r>
              <a:rPr lang="id"/>
              <a:t>Untuk mengkategorisasikan perangkat berdasarkan ukuran layar, Android mendefinisikan dalam dua karakteristik, screen size (ukuran layar) dan screen density (kepadatan pixel layar, atau DPI)</a:t>
            </a:r>
            <a:endParaRPr/>
          </a:p>
          <a:p>
            <a:pPr indent="-311150" lvl="0" marL="457200" rtl="0" algn="l">
              <a:spcBef>
                <a:spcPts val="0"/>
              </a:spcBef>
              <a:spcAft>
                <a:spcPts val="0"/>
              </a:spcAft>
              <a:buSzPts val="1300"/>
              <a:buChar char="●"/>
            </a:pPr>
            <a:r>
              <a:rPr lang="id"/>
              <a:t>Untuk mempermudah dan </a:t>
            </a:r>
            <a:r>
              <a:rPr lang="id"/>
              <a:t>menggeneralisasi</a:t>
            </a:r>
            <a:r>
              <a:rPr lang="id"/>
              <a:t> semua varian ini, Android membagi menjadi beberapa grup</a:t>
            </a:r>
            <a:endParaRPr/>
          </a:p>
          <a:p>
            <a:pPr indent="-311150" lvl="0" marL="457200" rtl="0" algn="l">
              <a:spcBef>
                <a:spcPts val="0"/>
              </a:spcBef>
              <a:spcAft>
                <a:spcPts val="0"/>
              </a:spcAft>
              <a:buSzPts val="1300"/>
              <a:buChar char="●"/>
            </a:pPr>
            <a:r>
              <a:rPr lang="id"/>
              <a:t>Screen size : small, normal, large dan xlarge</a:t>
            </a:r>
            <a:endParaRPr/>
          </a:p>
          <a:p>
            <a:pPr indent="-311150" lvl="0" marL="457200" rtl="0" algn="l">
              <a:spcBef>
                <a:spcPts val="0"/>
              </a:spcBef>
              <a:spcAft>
                <a:spcPts val="0"/>
              </a:spcAft>
              <a:buSzPts val="1300"/>
              <a:buChar char="●"/>
            </a:pPr>
            <a:r>
              <a:rPr lang="id"/>
              <a:t>Screen density : mdpi (medium), hdpi (high), xhdpi (extra high), xxhdpi (extra-extra high) dan others</a:t>
            </a:r>
            <a:endParaRPr/>
          </a:p>
          <a:p>
            <a:pPr indent="-311150" lvl="0" marL="457200" rtl="0" algn="l">
              <a:spcBef>
                <a:spcPts val="0"/>
              </a:spcBef>
              <a:spcAft>
                <a:spcPts val="0"/>
              </a:spcAft>
              <a:buSzPts val="1300"/>
              <a:buChar char="●"/>
            </a:pPr>
            <a:r>
              <a:rPr lang="id"/>
              <a:t>Secara default, aplikasi kita akan kompatibel dengan semua screen size dan dencity, karena Android akan melakukan penyesuaian layout UI dan gambar untuk tiap perangkat layar</a:t>
            </a:r>
            <a:endParaRPr/>
          </a:p>
          <a:p>
            <a:pPr indent="-311150" lvl="0" marL="457200" rtl="0" algn="l">
              <a:spcBef>
                <a:spcPts val="0"/>
              </a:spcBef>
              <a:spcAft>
                <a:spcPts val="0"/>
              </a:spcAft>
              <a:buSzPts val="1300"/>
              <a:buChar char="●"/>
            </a:pPr>
            <a:r>
              <a:rPr lang="id"/>
              <a:t>Namun untuk pengalaman yang lebih baik, ada baiknya kita menggunakan resource yang sesuai dengan tiap jenis layar</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Pixel Densities</a:t>
            </a:r>
            <a:endParaRPr/>
          </a:p>
        </p:txBody>
      </p:sp>
      <p:sp>
        <p:nvSpPr>
          <p:cNvPr id="1006" name="Google Shape;1006;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akan mendukung perangkat yang kepadatan pixelnya berbeda-beda, maka agak menyulitkan ketika kita ingin membuat komponent yang ukurannya fix, misal menggunakan pixel</a:t>
            </a:r>
            <a:endParaRPr/>
          </a:p>
          <a:p>
            <a:pPr indent="-311150" lvl="0" marL="457200" rtl="0" algn="l">
              <a:spcBef>
                <a:spcPts val="0"/>
              </a:spcBef>
              <a:spcAft>
                <a:spcPts val="0"/>
              </a:spcAft>
              <a:buSzPts val="1300"/>
              <a:buChar char="●"/>
            </a:pPr>
            <a:r>
              <a:rPr lang="id"/>
              <a:t>Contoh jika kita menggunakan komponen dengan ukuran 100px , maka akan terlihat besar di layar yang density nya kecil, tapi akan terlihat kecil jika diukuran layar yang density nya besar</a:t>
            </a:r>
            <a:endParaRPr/>
          </a:p>
          <a:p>
            <a:pPr indent="-311150" lvl="0" marL="457200" rtl="0" algn="l">
              <a:spcBef>
                <a:spcPts val="0"/>
              </a:spcBef>
              <a:spcAft>
                <a:spcPts val="0"/>
              </a:spcAft>
              <a:buSzPts val="1300"/>
              <a:buChar char="●"/>
            </a:pPr>
            <a:r>
              <a:rPr lang="id"/>
              <a:t>Oleh karena itu, di Android, kita jarang menggunakan ukuran px, melainkan ukuran dp (density-independent pixels)</a:t>
            </a:r>
            <a:endParaRPr/>
          </a:p>
          <a:p>
            <a:pPr indent="-311150" lvl="0" marL="457200" rtl="0" algn="l">
              <a:spcBef>
                <a:spcPts val="0"/>
              </a:spcBef>
              <a:spcAft>
                <a:spcPts val="0"/>
              </a:spcAft>
              <a:buSzPts val="1300"/>
              <a:buChar char="●"/>
            </a:pPr>
            <a:r>
              <a:rPr lang="id"/>
              <a:t>Ukuran dp bisa secara otomatis membesar sesuai dengan screen density.</a:t>
            </a:r>
            <a:endParaRPr/>
          </a:p>
          <a:p>
            <a:pPr indent="-311150" lvl="0" marL="457200" rtl="0" algn="l">
              <a:spcBef>
                <a:spcPts val="0"/>
              </a:spcBef>
              <a:spcAft>
                <a:spcPts val="0"/>
              </a:spcAft>
              <a:buSzPts val="1300"/>
              <a:buChar char="●"/>
            </a:pPr>
            <a:r>
              <a:rPr lang="id"/>
              <a:t>Jika kita ingin menghitung berapa pixel dari dp, kita bisa gunakan rumus :</a:t>
            </a:r>
            <a:br>
              <a:rPr lang="id"/>
            </a:br>
            <a:r>
              <a:rPr lang="id"/>
              <a:t>px = dp * (dpi / 160)</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pic>
        <p:nvPicPr>
          <p:cNvPr id="1011" name="Google Shape;1011;p171"/>
          <p:cNvPicPr preferRelativeResize="0"/>
          <p:nvPr/>
        </p:nvPicPr>
        <p:blipFill>
          <a:blip r:embed="rId3">
            <a:alphaModFix/>
          </a:blip>
          <a:stretch>
            <a:fillRect/>
          </a:stretch>
        </p:blipFill>
        <p:spPr>
          <a:xfrm>
            <a:off x="152400" y="1032575"/>
            <a:ext cx="8833752" cy="3958525"/>
          </a:xfrm>
          <a:prstGeom prst="rect">
            <a:avLst/>
          </a:prstGeom>
          <a:noFill/>
          <a:ln>
            <a:noFill/>
          </a:ln>
        </p:spPr>
      </p:pic>
      <p:sp>
        <p:nvSpPr>
          <p:cNvPr id="1012" name="Google Shape;1012;p171"/>
          <p:cNvSpPr txBox="1"/>
          <p:nvPr/>
        </p:nvSpPr>
        <p:spPr>
          <a:xfrm>
            <a:off x="0" y="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u="sng">
                <a:solidFill>
                  <a:schemeClr val="hlink"/>
                </a:solidFill>
                <a:hlinkClick r:id="rId4"/>
              </a:rPr>
              <a:t>https://developer.android.com/training/multiscreen/screendensities</a:t>
            </a:r>
            <a:r>
              <a:rPr lang="id"/>
              <a:t>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
            </a:r>
            <a:r>
              <a:rPr lang="id"/>
              <a:t>ensity Independent Pixels</a:t>
            </a:r>
            <a:endParaRPr/>
          </a:p>
        </p:txBody>
      </p:sp>
      <p:pic>
        <p:nvPicPr>
          <p:cNvPr id="1018" name="Google Shape;1018;p172"/>
          <p:cNvPicPr preferRelativeResize="0"/>
          <p:nvPr/>
        </p:nvPicPr>
        <p:blipFill>
          <a:blip r:embed="rId3">
            <a:alphaModFix/>
          </a:blip>
          <a:stretch>
            <a:fillRect/>
          </a:stretch>
        </p:blipFill>
        <p:spPr>
          <a:xfrm>
            <a:off x="152400" y="2006250"/>
            <a:ext cx="8839197" cy="1693678"/>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7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Resource Compatibility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Android </a:t>
            </a:r>
            <a:r>
              <a:rPr lang="id"/>
              <a:t>Compatibility</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Resource Compatibility</a:t>
            </a:r>
            <a:endParaRPr/>
          </a:p>
        </p:txBody>
      </p:sp>
      <p:sp>
        <p:nvSpPr>
          <p:cNvPr id="1029" name="Google Shape;1029;p1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materi Localization, kita sudah tahu bahwa resource itu bisa mendukung multi bahasa</a:t>
            </a:r>
            <a:endParaRPr/>
          </a:p>
          <a:p>
            <a:pPr indent="-311150" lvl="0" marL="457200" rtl="0" algn="l">
              <a:spcBef>
                <a:spcPts val="0"/>
              </a:spcBef>
              <a:spcAft>
                <a:spcPts val="0"/>
              </a:spcAft>
              <a:buSzPts val="1300"/>
              <a:buChar char="●"/>
            </a:pPr>
            <a:r>
              <a:rPr lang="id"/>
              <a:t>Di Android, resource juga mendukung multi compatibility</a:t>
            </a:r>
            <a:endParaRPr/>
          </a:p>
          <a:p>
            <a:pPr indent="-311150" lvl="0" marL="457200" rtl="0" algn="l">
              <a:spcBef>
                <a:spcPts val="0"/>
              </a:spcBef>
              <a:spcAft>
                <a:spcPts val="0"/>
              </a:spcAft>
              <a:buSzPts val="1300"/>
              <a:buChar char="●"/>
            </a:pPr>
            <a:r>
              <a:rPr lang="id"/>
              <a:t>Misal, ketika kita membuat gambar ukuran 100px, gambar ini akan terlihat bagus di perangkat dengan density rendah, tapi ketika menggunakan perangkat dengan density tinggi, maka gambar itu ada kemungkinan akan pecah</a:t>
            </a:r>
            <a:endParaRPr/>
          </a:p>
          <a:p>
            <a:pPr indent="-311150" lvl="0" marL="457200" rtl="0" algn="l">
              <a:spcBef>
                <a:spcPts val="0"/>
              </a:spcBef>
              <a:spcAft>
                <a:spcPts val="0"/>
              </a:spcAft>
              <a:buSzPts val="1300"/>
              <a:buChar char="●"/>
            </a:pPr>
            <a:r>
              <a:rPr lang="id"/>
              <a:t>Oleh karena itu, kadang kita perlu mendukung beberapa jenis resource tergantung dari perangkat yang ingin kita dukung</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Resource dengan Compatibility</a:t>
            </a:r>
            <a:endParaRPr/>
          </a:p>
        </p:txBody>
      </p:sp>
      <p:pic>
        <p:nvPicPr>
          <p:cNvPr id="1035" name="Google Shape;1035;p175"/>
          <p:cNvPicPr preferRelativeResize="0"/>
          <p:nvPr/>
        </p:nvPicPr>
        <p:blipFill>
          <a:blip r:embed="rId3">
            <a:alphaModFix/>
          </a:blip>
          <a:stretch>
            <a:fillRect/>
          </a:stretch>
        </p:blipFill>
        <p:spPr>
          <a:xfrm>
            <a:off x="2220300" y="2006250"/>
            <a:ext cx="4703400" cy="298485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7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Debugging</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Debugging</a:t>
            </a:r>
            <a:endParaRPr/>
          </a:p>
        </p:txBody>
      </p:sp>
      <p:sp>
        <p:nvSpPr>
          <p:cNvPr id="1046" name="Google Shape;1046;p1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kesalahan sering terjadi</a:t>
            </a:r>
            <a:endParaRPr/>
          </a:p>
          <a:p>
            <a:pPr indent="-311150" lvl="0" marL="457200" rtl="0" algn="l">
              <a:spcBef>
                <a:spcPts val="0"/>
              </a:spcBef>
              <a:spcAft>
                <a:spcPts val="0"/>
              </a:spcAft>
              <a:buSzPts val="1300"/>
              <a:buChar char="●"/>
            </a:pPr>
            <a:r>
              <a:rPr lang="id"/>
              <a:t>Dan kadang, agak sulit untuk mencari kesalahan tersebut, sehingga kita butuh menelusuri alur kode program kita satu per satu</a:t>
            </a:r>
            <a:endParaRPr/>
          </a:p>
          <a:p>
            <a:pPr indent="-311150" lvl="0" marL="457200" rtl="0" algn="l">
              <a:spcBef>
                <a:spcPts val="0"/>
              </a:spcBef>
              <a:spcAft>
                <a:spcPts val="0"/>
              </a:spcAft>
              <a:buSzPts val="1300"/>
              <a:buChar char="●"/>
            </a:pPr>
            <a:r>
              <a:rPr lang="id"/>
              <a:t>Untungnya, Android memiliki fitur debugging, dimana kita bisa menghentikan program yang sedang berjalan, dan melanjutkan jalannya program secara bertahap sesuai yang kita inginkan</a:t>
            </a:r>
            <a:endParaRPr/>
          </a:p>
          <a:p>
            <a:pPr indent="-311150" lvl="0" marL="457200" rtl="0" algn="l">
              <a:spcBef>
                <a:spcPts val="0"/>
              </a:spcBef>
              <a:spcAft>
                <a:spcPts val="0"/>
              </a:spcAft>
              <a:buSzPts val="1300"/>
              <a:buChar char="●"/>
            </a:pPr>
            <a:r>
              <a:rPr lang="id"/>
              <a:t>Fitur ini sangat tergantung dengan Android Studio</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Debugging</a:t>
            </a:r>
            <a:endParaRPr/>
          </a:p>
        </p:txBody>
      </p:sp>
      <p:pic>
        <p:nvPicPr>
          <p:cNvPr id="1052" name="Google Shape;1052;p178"/>
          <p:cNvPicPr preferRelativeResize="0"/>
          <p:nvPr/>
        </p:nvPicPr>
        <p:blipFill>
          <a:blip r:embed="rId3">
            <a:alphaModFix/>
          </a:blip>
          <a:stretch>
            <a:fillRect/>
          </a:stretch>
        </p:blipFill>
        <p:spPr>
          <a:xfrm>
            <a:off x="152400" y="2006250"/>
            <a:ext cx="8839199" cy="178154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Menjalankan dalam Mode Debug</a:t>
            </a:r>
            <a:endParaRPr/>
          </a:p>
        </p:txBody>
      </p:sp>
      <p:pic>
        <p:nvPicPr>
          <p:cNvPr id="1058" name="Google Shape;1058;p179"/>
          <p:cNvPicPr preferRelativeResize="0"/>
          <p:nvPr/>
        </p:nvPicPr>
        <p:blipFill>
          <a:blip r:embed="rId3">
            <a:alphaModFix/>
          </a:blip>
          <a:stretch>
            <a:fillRect/>
          </a:stretch>
        </p:blipFill>
        <p:spPr>
          <a:xfrm>
            <a:off x="152400" y="2006250"/>
            <a:ext cx="8839202" cy="1811312"/>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Testing</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Testing</a:t>
            </a:r>
            <a:endParaRPr/>
          </a:p>
        </p:txBody>
      </p:sp>
      <p:sp>
        <p:nvSpPr>
          <p:cNvPr id="1069" name="Google Shape;1069;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Testing adalah salah satu tahapan dalam pembuatan aplikasi, termasuk di Android</a:t>
            </a:r>
            <a:endParaRPr/>
          </a:p>
          <a:p>
            <a:pPr indent="-311150" lvl="0" marL="457200" rtl="0" algn="l">
              <a:spcBef>
                <a:spcPts val="0"/>
              </a:spcBef>
              <a:spcAft>
                <a:spcPts val="0"/>
              </a:spcAft>
              <a:buSzPts val="1300"/>
              <a:buChar char="●"/>
            </a:pPr>
            <a:r>
              <a:rPr lang="id"/>
              <a:t>Android sudah mendukung testing dengan baik, baik itu unit test sampai end to end test</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 Testing di Android</a:t>
            </a:r>
            <a:endParaRPr/>
          </a:p>
        </p:txBody>
      </p:sp>
      <p:sp>
        <p:nvSpPr>
          <p:cNvPr id="1075" name="Google Shape;1075;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Instrumented Test, yaitu test yang di jalankan di perangkat Android, baik itu physical atau emulator. Aplikasi akan di install di perangkat Android, lalu test akan melakukan pengetesan pada aplikasi yang berjalan dengan mengirim perintah-perintah. Instrumented Test bisa dibilang juga Integration Test atau End to End Test.</a:t>
            </a:r>
            <a:endParaRPr/>
          </a:p>
          <a:p>
            <a:pPr indent="-311150" lvl="0" marL="457200" rtl="0" algn="l">
              <a:spcBef>
                <a:spcPts val="0"/>
              </a:spcBef>
              <a:spcAft>
                <a:spcPts val="0"/>
              </a:spcAft>
              <a:buSzPts val="1300"/>
              <a:buChar char="●"/>
            </a:pPr>
            <a:r>
              <a:rPr lang="id"/>
              <a:t>Local Test, yaitu test yang dieksekusi di development machine kita, misal di laptop atau di server. Biasanya local test itu kecil dan cepat, dan biasanya di dalam local test tidak membutuhkan device Android untuk berjalan. Kita bisa bilang juga dengan nama Unit Test</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 Testing di Android</a:t>
            </a:r>
            <a:endParaRPr/>
          </a:p>
        </p:txBody>
      </p:sp>
      <p:pic>
        <p:nvPicPr>
          <p:cNvPr id="1081" name="Google Shape;1081;p183"/>
          <p:cNvPicPr preferRelativeResize="0"/>
          <p:nvPr/>
        </p:nvPicPr>
        <p:blipFill>
          <a:blip r:embed="rId3">
            <a:alphaModFix/>
          </a:blip>
          <a:stretch>
            <a:fillRect/>
          </a:stretch>
        </p:blipFill>
        <p:spPr>
          <a:xfrm>
            <a:off x="2568950" y="2006250"/>
            <a:ext cx="4006102" cy="29848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Android Compatibility</a:t>
            </a:r>
            <a:endParaRPr/>
          </a:p>
        </p:txBody>
      </p:sp>
      <p:sp>
        <p:nvSpPr>
          <p:cNvPr id="252" name="Google Shape;252;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Android adalah sistem operasi yang Open Source, maka banyak sekali vendor yang membuat device yang menggunakan sistem operasi Android</a:t>
            </a:r>
            <a:endParaRPr/>
          </a:p>
          <a:p>
            <a:pPr indent="-311150" lvl="0" marL="457200" rtl="0" algn="l">
              <a:spcBef>
                <a:spcPts val="0"/>
              </a:spcBef>
              <a:spcAft>
                <a:spcPts val="0"/>
              </a:spcAft>
              <a:buSzPts val="1300"/>
              <a:buChar char="●"/>
            </a:pPr>
            <a:r>
              <a:rPr lang="id"/>
              <a:t>Dari mulai smartphone, tablet, smart tv sampai dashboard untuk mobil</a:t>
            </a:r>
            <a:endParaRPr/>
          </a:p>
          <a:p>
            <a:pPr indent="-311150" lvl="0" marL="457200" rtl="0" algn="l">
              <a:spcBef>
                <a:spcPts val="0"/>
              </a:spcBef>
              <a:spcAft>
                <a:spcPts val="0"/>
              </a:spcAft>
              <a:buSzPts val="1300"/>
              <a:buChar char="●"/>
            </a:pPr>
            <a:r>
              <a:rPr lang="id"/>
              <a:t>Oleh karena itu, kita perlu berhati-hati untuk memastikan kode program kita bisa berjalan di device yang berbeda</a:t>
            </a:r>
            <a:endParaRPr/>
          </a:p>
          <a:p>
            <a:pPr indent="-311150" lvl="0" marL="457200" rtl="0" algn="l">
              <a:spcBef>
                <a:spcPts val="0"/>
              </a:spcBef>
              <a:spcAft>
                <a:spcPts val="0"/>
              </a:spcAft>
              <a:buSzPts val="1300"/>
              <a:buChar char="●"/>
            </a:pPr>
            <a:r>
              <a:rPr lang="id"/>
              <a:t>Salah satu yang paling penting adalah, memilih Android API Level yang ingin kita gunakan</a:t>
            </a:r>
            <a:endParaRPr/>
          </a:p>
          <a:p>
            <a:pPr indent="-311150" lvl="0" marL="457200" rtl="0" algn="l">
              <a:spcBef>
                <a:spcPts val="0"/>
              </a:spcBef>
              <a:spcAft>
                <a:spcPts val="0"/>
              </a:spcAft>
              <a:buSzPts val="1300"/>
              <a:buChar char="●"/>
            </a:pPr>
            <a:r>
              <a:rPr lang="id"/>
              <a:t>Saat kita membuat aplikasi Android, kita perlu menentukan API Level minimal yang akan kita gunakan, hal ini dilakukan untuk memastikan aplikasi kita bisa berjalan dengan baik pada sistem operasi Android yang menggunakan API Level tersebut</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Automation Testing Penting?</a:t>
            </a:r>
            <a:endParaRPr/>
          </a:p>
        </p:txBody>
      </p:sp>
      <p:sp>
        <p:nvSpPr>
          <p:cNvPr id="1087" name="Google Shape;1087;p1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Dengan menjalankan test terhadap aplikasi kita secara konsisten, kita bisa memverifikasi kebenaran aplikasi kita, fungsionalitas aplikasi, sebelum kita merilis aplikasi ke public</a:t>
            </a:r>
            <a:endParaRPr/>
          </a:p>
          <a:p>
            <a:pPr indent="-311150" lvl="0" marL="457200" rtl="0" algn="l">
              <a:spcBef>
                <a:spcPts val="0"/>
              </a:spcBef>
              <a:spcAft>
                <a:spcPts val="0"/>
              </a:spcAft>
              <a:buSzPts val="1300"/>
              <a:buChar char="●"/>
            </a:pPr>
            <a:r>
              <a:rPr lang="id"/>
              <a:t>Sebenarnya kita bisa saja melakukan test secara manual, dengan cara menjalankan aplikasi di Device, lalu mencoba semua fitur.</a:t>
            </a:r>
            <a:endParaRPr/>
          </a:p>
          <a:p>
            <a:pPr indent="-311150" lvl="0" marL="457200" rtl="0" algn="l">
              <a:spcBef>
                <a:spcPts val="0"/>
              </a:spcBef>
              <a:spcAft>
                <a:spcPts val="0"/>
              </a:spcAft>
              <a:buSzPts val="1300"/>
              <a:buChar char="●"/>
            </a:pPr>
            <a:r>
              <a:rPr lang="id"/>
              <a:t>Namun, manual test sulit untuk dikerjakan secara konsisten, rentang kesalahan dan jika butuh cepat, tidak bisa dilakukan secara otomatis juga.</a:t>
            </a:r>
            <a:endParaRPr/>
          </a:p>
          <a:p>
            <a:pPr indent="-311150" lvl="0" marL="457200" rtl="0" algn="l">
              <a:spcBef>
                <a:spcPts val="0"/>
              </a:spcBef>
              <a:spcAft>
                <a:spcPts val="0"/>
              </a:spcAft>
              <a:buSzPts val="1300"/>
              <a:buChar char="●"/>
            </a:pPr>
            <a:r>
              <a:rPr lang="id"/>
              <a:t>Oleh karena itu automation test sangat penting dalam pengembangan aplikasi, terutama aplikasi Android</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Local Test</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Local Test</a:t>
            </a:r>
            <a:endParaRPr/>
          </a:p>
        </p:txBody>
      </p:sp>
      <p:sp>
        <p:nvSpPr>
          <p:cNvPr id="1098" name="Google Shape;1098;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Android menggunakan JUnit untuk melakukan Unit Test atau Local Test</a:t>
            </a:r>
            <a:endParaRPr/>
          </a:p>
          <a:p>
            <a:pPr indent="-311150" lvl="0" marL="457200" rtl="0" algn="l">
              <a:spcBef>
                <a:spcPts val="0"/>
              </a:spcBef>
              <a:spcAft>
                <a:spcPts val="0"/>
              </a:spcAft>
              <a:buSzPts val="1300"/>
              <a:buChar char="●"/>
            </a:pPr>
            <a:r>
              <a:rPr lang="id"/>
              <a:t>Pada saat dibuatnya video ini, versi JUnit yang digunakan oleh Android masih menggunakan JUnit 4, padahal versi terbaru adalah JUnit 5</a:t>
            </a:r>
            <a:endParaRPr/>
          </a:p>
          <a:p>
            <a:pPr indent="-311150" lvl="0" marL="457200" rtl="0" algn="l">
              <a:spcBef>
                <a:spcPts val="0"/>
              </a:spcBef>
              <a:spcAft>
                <a:spcPts val="0"/>
              </a:spcAft>
              <a:buSzPts val="1300"/>
              <a:buChar char="●"/>
            </a:pPr>
            <a:r>
              <a:rPr lang="id"/>
              <a:t>Namun jangan khawatir, karena jika kita sudah terbiasa menggunakan JUnit 5, harusnya akan lebih mudah menggunakan JUnit 4</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Folder Unit Test</a:t>
            </a:r>
            <a:endParaRPr/>
          </a:p>
        </p:txBody>
      </p:sp>
      <p:pic>
        <p:nvPicPr>
          <p:cNvPr id="1104" name="Google Shape;1104;p187"/>
          <p:cNvPicPr preferRelativeResize="0"/>
          <p:nvPr/>
        </p:nvPicPr>
        <p:blipFill>
          <a:blip r:embed="rId3">
            <a:alphaModFix/>
          </a:blip>
          <a:stretch>
            <a:fillRect/>
          </a:stretch>
        </p:blipFill>
        <p:spPr>
          <a:xfrm>
            <a:off x="152400" y="2006250"/>
            <a:ext cx="8068140" cy="29848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Instrumentation Test</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Instrumentation Test</a:t>
            </a:r>
            <a:endParaRPr/>
          </a:p>
        </p:txBody>
      </p:sp>
      <p:sp>
        <p:nvSpPr>
          <p:cNvPr id="1115" name="Google Shape;1115;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Unit Test hanya bisa digunakan untuk melakukan pengetesan kode program kita</a:t>
            </a:r>
            <a:endParaRPr/>
          </a:p>
          <a:p>
            <a:pPr indent="-311150" lvl="0" marL="457200" rtl="0" algn="l">
              <a:spcBef>
                <a:spcPts val="0"/>
              </a:spcBef>
              <a:spcAft>
                <a:spcPts val="0"/>
              </a:spcAft>
              <a:buSzPts val="1300"/>
              <a:buChar char="●"/>
            </a:pPr>
            <a:r>
              <a:rPr lang="id"/>
              <a:t>Saat kita membuat aplikasi Android, kadang banyak sekali ketergantungan dengan sistem operasi Android nya itu sendiri, oleh karena itu kadang agak sulit untuk membuat unit test ketika kita butuh melakukan pengetesan interaksi dengan UI aplikasi kita</a:t>
            </a:r>
            <a:endParaRPr/>
          </a:p>
          <a:p>
            <a:pPr indent="-311150" lvl="0" marL="457200" rtl="0" algn="l">
              <a:spcBef>
                <a:spcPts val="0"/>
              </a:spcBef>
              <a:spcAft>
                <a:spcPts val="0"/>
              </a:spcAft>
              <a:buSzPts val="1300"/>
              <a:buChar char="●"/>
            </a:pPr>
            <a:r>
              <a:rPr lang="id"/>
              <a:t>Android mendukung Instrumentation Test, atau sederhananya adalah UI Test Automation</a:t>
            </a:r>
            <a:endParaRPr/>
          </a:p>
          <a:p>
            <a:pPr indent="-311150" lvl="0" marL="457200" rtl="0" algn="l">
              <a:spcBef>
                <a:spcPts val="0"/>
              </a:spcBef>
              <a:spcAft>
                <a:spcPts val="0"/>
              </a:spcAft>
              <a:buSzPts val="1300"/>
              <a:buChar char="●"/>
            </a:pPr>
            <a:r>
              <a:rPr lang="id"/>
              <a:t>Dengan menggunakan Instrumentation Test, kita bisa membuat automation test mirip robot, yang mensimulasikan pengguna aplikasi kita</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Espresso</a:t>
            </a:r>
            <a:endParaRPr/>
          </a:p>
        </p:txBody>
      </p:sp>
      <p:sp>
        <p:nvSpPr>
          <p:cNvPr id="1121" name="Google Shape;1121;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JUnit hanya digunakan untuk library Unit Test, untuk melakukan UI Test, Android menggunakan library bernama Espresso</a:t>
            </a:r>
            <a:endParaRPr/>
          </a:p>
          <a:p>
            <a:pPr indent="-311150" lvl="0" marL="457200" rtl="0" algn="l">
              <a:spcBef>
                <a:spcPts val="0"/>
              </a:spcBef>
              <a:spcAft>
                <a:spcPts val="0"/>
              </a:spcAft>
              <a:buSzPts val="1300"/>
              <a:buChar char="●"/>
            </a:pPr>
            <a:r>
              <a:rPr lang="id"/>
              <a:t>Dengan Espresso, kita bisa membuat UI Test dengan mudah</a:t>
            </a:r>
            <a:endParaRPr/>
          </a:p>
          <a:p>
            <a:pPr indent="-311150" lvl="0" marL="457200" rtl="0" algn="l">
              <a:spcBef>
                <a:spcPts val="0"/>
              </a:spcBef>
              <a:spcAft>
                <a:spcPts val="0"/>
              </a:spcAft>
              <a:buSzPts val="1300"/>
              <a:buChar char="●"/>
            </a:pPr>
            <a:r>
              <a:rPr lang="id"/>
              <a:t>Ada banyak sekali fitur Espresso, dan kita akan belajar secara bertahap di roadmap kelas Android ini</a:t>
            </a:r>
            <a:endParaRPr/>
          </a:p>
          <a:p>
            <a:pPr indent="-311150" lvl="0" marL="457200" rtl="0" algn="l">
              <a:spcBef>
                <a:spcPts val="0"/>
              </a:spcBef>
              <a:spcAft>
                <a:spcPts val="0"/>
              </a:spcAft>
              <a:buSzPts val="1300"/>
              <a:buChar char="●"/>
            </a:pPr>
            <a:r>
              <a:rPr lang="id" u="sng">
                <a:solidFill>
                  <a:schemeClr val="hlink"/>
                </a:solidFill>
                <a:hlinkClick r:id="rId3"/>
              </a:rPr>
              <a:t>https://developer.android.com/training/testing/espresso</a:t>
            </a:r>
            <a:r>
              <a:rPr lang="id"/>
              <a:t>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Activity Scenario</a:t>
            </a:r>
            <a:endParaRPr/>
          </a:p>
        </p:txBody>
      </p:sp>
      <p:sp>
        <p:nvSpPr>
          <p:cNvPr id="1127" name="Google Shape;1127;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melakukan instrumentation test, biasanya kita akan melakukan UI Test, dan untuk menampilkan UI, kita biasanya butuh Activity</a:t>
            </a:r>
            <a:endParaRPr/>
          </a:p>
          <a:p>
            <a:pPr indent="-311150" lvl="0" marL="457200" rtl="0" algn="l">
              <a:spcBef>
                <a:spcPts val="0"/>
              </a:spcBef>
              <a:spcAft>
                <a:spcPts val="0"/>
              </a:spcAft>
              <a:buSzPts val="1300"/>
              <a:buChar char="●"/>
            </a:pPr>
            <a:r>
              <a:rPr lang="id"/>
              <a:t>Dalam Instrumentation Test, kita bisa menggunakan ActivityScenario untuk menjalankan sebuah Activity</a:t>
            </a:r>
            <a:endParaRPr/>
          </a:p>
          <a:p>
            <a:pPr indent="-311150" lvl="0" marL="457200" rtl="0" algn="l">
              <a:spcBef>
                <a:spcPts val="0"/>
              </a:spcBef>
              <a:spcAft>
                <a:spcPts val="0"/>
              </a:spcAft>
              <a:buSzPts val="1300"/>
              <a:buChar char="●"/>
            </a:pPr>
            <a:r>
              <a:rPr lang="id" u="sng">
                <a:solidFill>
                  <a:schemeClr val="hlink"/>
                </a:solidFill>
                <a:hlinkClick r:id="rId3"/>
              </a:rPr>
              <a:t>https://developer.android.com/reference/androidx/test/core/app/ActivityScenario</a:t>
            </a:r>
            <a:r>
              <a:rPr lang="id"/>
              <a:t>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Activity Scenario</a:t>
            </a:r>
            <a:endParaRPr/>
          </a:p>
        </p:txBody>
      </p:sp>
      <p:pic>
        <p:nvPicPr>
          <p:cNvPr id="1133" name="Google Shape;1133;p192"/>
          <p:cNvPicPr preferRelativeResize="0"/>
          <p:nvPr/>
        </p:nvPicPr>
        <p:blipFill>
          <a:blip r:embed="rId3">
            <a:alphaModFix/>
          </a:blip>
          <a:stretch>
            <a:fillRect/>
          </a:stretch>
        </p:blipFill>
        <p:spPr>
          <a:xfrm>
            <a:off x="152400" y="2006250"/>
            <a:ext cx="8324718" cy="2984849"/>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Activity Scenario Rule</a:t>
            </a:r>
            <a:endParaRPr/>
          </a:p>
        </p:txBody>
      </p:sp>
      <p:sp>
        <p:nvSpPr>
          <p:cNvPr id="1139" name="Google Shape;1139;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Menjalankan Activity secara manual menggunakan Activity Scenario tidak direkomendasikan ketika kita membuat Instrumentation Test</a:t>
            </a:r>
            <a:endParaRPr/>
          </a:p>
          <a:p>
            <a:pPr indent="-311150" lvl="0" marL="457200" rtl="0" algn="l">
              <a:spcBef>
                <a:spcPts val="0"/>
              </a:spcBef>
              <a:spcAft>
                <a:spcPts val="0"/>
              </a:spcAft>
              <a:buSzPts val="1300"/>
              <a:buChar char="●"/>
            </a:pPr>
            <a:r>
              <a:rPr lang="id"/>
              <a:t>Kita bisa memanfaatkan ActivityScenarioRule yang bisa di integrasikan dengan JUnit Rule, yang secara otomatis bisa menjalankan Activity ketika unit test mulai dan menghentikan Activity ketika unit test selesai</a:t>
            </a:r>
            <a:endParaRPr/>
          </a:p>
          <a:p>
            <a:pPr indent="-311150" lvl="0" marL="457200" rtl="0" algn="l">
              <a:spcBef>
                <a:spcPts val="0"/>
              </a:spcBef>
              <a:spcAft>
                <a:spcPts val="0"/>
              </a:spcAft>
              <a:buSzPts val="1300"/>
              <a:buChar char="●"/>
            </a:pPr>
            <a:r>
              <a:rPr lang="id" u="sng">
                <a:solidFill>
                  <a:schemeClr val="hlink"/>
                </a:solidFill>
                <a:hlinkClick r:id="rId3"/>
              </a:rPr>
              <a:t>https://developer.android.com/reference/androidx/test/ext/junit/rules/ActivityScenarioRule</a:t>
            </a:r>
            <a:r>
              <a:rPr lang="id"/>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Gambar API Level</a:t>
            </a:r>
            <a:endParaRPr/>
          </a:p>
        </p:txBody>
      </p:sp>
      <p:pic>
        <p:nvPicPr>
          <p:cNvPr id="258" name="Google Shape;258;p41"/>
          <p:cNvPicPr preferRelativeResize="0"/>
          <p:nvPr/>
        </p:nvPicPr>
        <p:blipFill>
          <a:blip r:embed="rId3">
            <a:alphaModFix/>
          </a:blip>
          <a:stretch>
            <a:fillRect/>
          </a:stretch>
        </p:blipFill>
        <p:spPr>
          <a:xfrm>
            <a:off x="152400" y="2006250"/>
            <a:ext cx="8793209" cy="298485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Activity Scenario Rule</a:t>
            </a:r>
            <a:endParaRPr/>
          </a:p>
        </p:txBody>
      </p:sp>
      <p:pic>
        <p:nvPicPr>
          <p:cNvPr id="1145" name="Google Shape;1145;p194"/>
          <p:cNvPicPr preferRelativeResize="0"/>
          <p:nvPr/>
        </p:nvPicPr>
        <p:blipFill>
          <a:blip r:embed="rId3">
            <a:alphaModFix/>
          </a:blip>
          <a:stretch>
            <a:fillRect/>
          </a:stretch>
        </p:blipFill>
        <p:spPr>
          <a:xfrm>
            <a:off x="152400" y="2006250"/>
            <a:ext cx="8839201" cy="1836399"/>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Espresso Package</a:t>
            </a:r>
            <a:endParaRPr/>
          </a:p>
        </p:txBody>
      </p:sp>
      <p:sp>
        <p:nvSpPr>
          <p:cNvPr id="1151" name="Google Shape;1151;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Espresso berisikan banyak class yang bisa digunakan untuk mempermudah kita melakukan Instrumentation Test</a:t>
            </a:r>
            <a:endParaRPr/>
          </a:p>
          <a:p>
            <a:pPr indent="-311150" lvl="0" marL="457200" rtl="0" algn="l">
              <a:spcBef>
                <a:spcPts val="0"/>
              </a:spcBef>
              <a:spcAft>
                <a:spcPts val="0"/>
              </a:spcAft>
              <a:buSzPts val="1300"/>
              <a:buChar char="●"/>
            </a:pPr>
            <a:r>
              <a:rPr lang="id"/>
              <a:t>Karena terlalu banyak, jadi kita akan membahasnya sambil kelasnya berjalan, dan sambil kita praktekan</a:t>
            </a:r>
            <a:endParaRPr/>
          </a:p>
          <a:p>
            <a:pPr indent="-311150" lvl="0" marL="457200" rtl="0" algn="l">
              <a:spcBef>
                <a:spcPts val="0"/>
              </a:spcBef>
              <a:spcAft>
                <a:spcPts val="0"/>
              </a:spcAft>
              <a:buSzPts val="1300"/>
              <a:buChar char="●"/>
            </a:pPr>
            <a:r>
              <a:rPr lang="id"/>
              <a:t>Package Espresso ada di androidx.test.espresso</a:t>
            </a:r>
            <a:endParaRPr/>
          </a:p>
          <a:p>
            <a:pPr indent="-311150" lvl="0" marL="457200" rtl="0" algn="l">
              <a:spcBef>
                <a:spcPts val="0"/>
              </a:spcBef>
              <a:spcAft>
                <a:spcPts val="0"/>
              </a:spcAft>
              <a:buSzPts val="1300"/>
              <a:buChar char="●"/>
            </a:pPr>
            <a:r>
              <a:rPr lang="id" u="sng">
                <a:solidFill>
                  <a:schemeClr val="hlink"/>
                </a:solidFill>
                <a:hlinkClick r:id="rId3"/>
              </a:rPr>
              <a:t>https://developer.android.com/reference/androidx/test/espresso/package-summary?hl=en</a:t>
            </a:r>
            <a:r>
              <a:rPr lang="id"/>
              <a:t>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Instrumentation Test</a:t>
            </a:r>
            <a:endParaRPr/>
          </a:p>
        </p:txBody>
      </p:sp>
      <p:pic>
        <p:nvPicPr>
          <p:cNvPr id="1157" name="Google Shape;1157;p196"/>
          <p:cNvPicPr preferRelativeResize="0"/>
          <p:nvPr/>
        </p:nvPicPr>
        <p:blipFill>
          <a:blip r:embed="rId3">
            <a:alphaModFix/>
          </a:blip>
          <a:stretch>
            <a:fillRect/>
          </a:stretch>
        </p:blipFill>
        <p:spPr>
          <a:xfrm>
            <a:off x="152400" y="2006250"/>
            <a:ext cx="7657216" cy="2984851"/>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Profiling</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Profiling</a:t>
            </a:r>
            <a:endParaRPr/>
          </a:p>
        </p:txBody>
      </p:sp>
      <p:sp>
        <p:nvSpPr>
          <p:cNvPr id="1168" name="Google Shape;1168;p19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Debugging, Unit Test dan Instrumentation Test adalah salah satu cara untuk meminimalisir kesalahan ketika membuat aplikasi</a:t>
            </a:r>
            <a:endParaRPr/>
          </a:p>
          <a:p>
            <a:pPr indent="-311150" lvl="0" marL="457200" rtl="0" algn="l">
              <a:spcBef>
                <a:spcPts val="0"/>
              </a:spcBef>
              <a:spcAft>
                <a:spcPts val="0"/>
              </a:spcAft>
              <a:buSzPts val="1300"/>
              <a:buChar char="●"/>
            </a:pPr>
            <a:r>
              <a:rPr lang="id"/>
              <a:t>Namun kadang-kadang ada masalah yang mungkin tidak terdeteksi oleh debugging, unit test atau bahkan instrumentation test</a:t>
            </a:r>
            <a:endParaRPr/>
          </a:p>
          <a:p>
            <a:pPr indent="-311150" lvl="0" marL="457200" rtl="0" algn="l">
              <a:spcBef>
                <a:spcPts val="0"/>
              </a:spcBef>
              <a:spcAft>
                <a:spcPts val="0"/>
              </a:spcAft>
              <a:buSzPts val="1300"/>
              <a:buChar char="●"/>
            </a:pPr>
            <a:r>
              <a:rPr lang="id"/>
              <a:t>Contoh yang sering terjadi adalah masalah memory leak</a:t>
            </a:r>
            <a:endParaRPr/>
          </a:p>
          <a:p>
            <a:pPr indent="-311150" lvl="0" marL="457200" rtl="0" algn="l">
              <a:spcBef>
                <a:spcPts val="0"/>
              </a:spcBef>
              <a:spcAft>
                <a:spcPts val="0"/>
              </a:spcAft>
              <a:buSzPts val="1300"/>
              <a:buChar char="●"/>
            </a:pPr>
            <a:r>
              <a:rPr lang="id"/>
              <a:t>Pada kasus ini, fitur Profiling sangatlah berguna</a:t>
            </a:r>
            <a:endParaRPr/>
          </a:p>
          <a:p>
            <a:pPr indent="-311150" lvl="0" marL="457200" rtl="0" algn="l">
              <a:spcBef>
                <a:spcPts val="0"/>
              </a:spcBef>
              <a:spcAft>
                <a:spcPts val="0"/>
              </a:spcAft>
              <a:buSzPts val="1300"/>
              <a:buChar char="●"/>
            </a:pPr>
            <a:r>
              <a:rPr lang="id"/>
              <a:t>Android mendukung fitur Profiling, dimana kita bisa memonitor aplikasi kita yang berjalan</a:t>
            </a:r>
            <a:endParaRPr/>
          </a:p>
          <a:p>
            <a:pPr indent="-311150" lvl="0" marL="457200" rtl="0" algn="l">
              <a:spcBef>
                <a:spcPts val="0"/>
              </a:spcBef>
              <a:spcAft>
                <a:spcPts val="0"/>
              </a:spcAft>
              <a:buSzPts val="1300"/>
              <a:buChar char="●"/>
            </a:pPr>
            <a:r>
              <a:rPr lang="id"/>
              <a:t>Kita bisa memonitor penggunaan memory, cpu, dan lain-lain</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Profiler</a:t>
            </a:r>
            <a:endParaRPr/>
          </a:p>
        </p:txBody>
      </p:sp>
      <p:pic>
        <p:nvPicPr>
          <p:cNvPr id="1174" name="Google Shape;1174;p199"/>
          <p:cNvPicPr preferRelativeResize="0"/>
          <p:nvPr/>
        </p:nvPicPr>
        <p:blipFill>
          <a:blip r:embed="rId3">
            <a:alphaModFix/>
          </a:blip>
          <a:stretch>
            <a:fillRect/>
          </a:stretch>
        </p:blipFill>
        <p:spPr>
          <a:xfrm>
            <a:off x="152400" y="2006250"/>
            <a:ext cx="8839201" cy="2955814"/>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2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Reset Android Studio</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Reset Android Studio</a:t>
            </a:r>
            <a:endParaRPr/>
          </a:p>
        </p:txBody>
      </p:sp>
      <p:sp>
        <p:nvSpPr>
          <p:cNvPr id="1185" name="Google Shape;1185;p2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kalanya kita sering menghadapi error ketika membuka atau menjalankan project Android, entah error di Android SDK nya, atau error di Android Studio nya</a:t>
            </a:r>
            <a:endParaRPr/>
          </a:p>
          <a:p>
            <a:pPr indent="-311150" lvl="0" marL="457200" rtl="0" algn="l">
              <a:spcBef>
                <a:spcPts val="0"/>
              </a:spcBef>
              <a:spcAft>
                <a:spcPts val="0"/>
              </a:spcAft>
              <a:buSzPts val="1300"/>
              <a:buChar char="●"/>
            </a:pPr>
            <a:r>
              <a:rPr lang="id"/>
              <a:t>Pada kasus yang error seperti ini, yang tidak ada hubungannya dengan kode program kita, kita bisa mencoba melakukan reset Android Studio kita</a:t>
            </a:r>
            <a:endParaRPr/>
          </a:p>
          <a:p>
            <a:pPr indent="-311150" lvl="0" marL="457200" rtl="0" algn="l">
              <a:spcBef>
                <a:spcPts val="0"/>
              </a:spcBef>
              <a:spcAft>
                <a:spcPts val="0"/>
              </a:spcAft>
              <a:buSzPts val="1300"/>
              <a:buChar char="●"/>
            </a:pPr>
            <a:r>
              <a:rPr lang="id"/>
              <a:t>Harapannya adalah, kita bisa membuka Android Studio seperti ketika pertama kali kita menginstall Android Studio</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Hapus Emulator</a:t>
            </a:r>
            <a:endParaRPr/>
          </a:p>
        </p:txBody>
      </p:sp>
      <p:pic>
        <p:nvPicPr>
          <p:cNvPr id="1191" name="Google Shape;1191;p202"/>
          <p:cNvPicPr preferRelativeResize="0"/>
          <p:nvPr/>
        </p:nvPicPr>
        <p:blipFill>
          <a:blip r:embed="rId3">
            <a:alphaModFix/>
          </a:blip>
          <a:stretch>
            <a:fillRect/>
          </a:stretch>
        </p:blipFill>
        <p:spPr>
          <a:xfrm>
            <a:off x="152400" y="2006250"/>
            <a:ext cx="6622634" cy="2984849"/>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Hapus Android SDK</a:t>
            </a:r>
            <a:endParaRPr/>
          </a:p>
        </p:txBody>
      </p:sp>
      <p:pic>
        <p:nvPicPr>
          <p:cNvPr id="1197" name="Google Shape;1197;p203"/>
          <p:cNvPicPr preferRelativeResize="0"/>
          <p:nvPr/>
        </p:nvPicPr>
        <p:blipFill>
          <a:blip r:embed="rId3">
            <a:alphaModFix/>
          </a:blip>
          <a:stretch>
            <a:fillRect/>
          </a:stretch>
        </p:blipFill>
        <p:spPr>
          <a:xfrm>
            <a:off x="152400" y="2006250"/>
            <a:ext cx="6659532" cy="2984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Menentukan API Level</a:t>
            </a:r>
            <a:endParaRPr/>
          </a:p>
        </p:txBody>
      </p:sp>
      <p:sp>
        <p:nvSpPr>
          <p:cNvPr id="264" name="Google Shape;264;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Semakin tinggi API Level yang kita pilih, semakin banyak fitur yang bisa digunakan, tapi semakin sedikit juga device yang sudah menggunakan API Level tersebut</a:t>
            </a:r>
            <a:endParaRPr/>
          </a:p>
          <a:p>
            <a:pPr indent="-311150" lvl="0" marL="457200" rtl="0" algn="l">
              <a:spcBef>
                <a:spcPts val="0"/>
              </a:spcBef>
              <a:spcAft>
                <a:spcPts val="0"/>
              </a:spcAft>
              <a:buSzPts val="1300"/>
              <a:buChar char="●"/>
            </a:pPr>
            <a:r>
              <a:rPr lang="id"/>
              <a:t>Oleh karena itu, kita perlu hati-hati menentukan API Level minimal yang akan kita gunakan untuk membuat aplikasi Android</a:t>
            </a:r>
            <a:endParaRPr/>
          </a:p>
          <a:p>
            <a:pPr indent="-311150" lvl="0" marL="457200" rtl="0" algn="l">
              <a:spcBef>
                <a:spcPts val="0"/>
              </a:spcBef>
              <a:spcAft>
                <a:spcPts val="0"/>
              </a:spcAft>
              <a:buSzPts val="1300"/>
              <a:buChar char="●"/>
            </a:pPr>
            <a:r>
              <a:rPr lang="id"/>
              <a:t>Salah satu yang paling mudah, kita bisa melihat statistic pengguna device Android berdasarkan API Level nya</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Invalidate Cache</a:t>
            </a:r>
            <a:endParaRPr/>
          </a:p>
        </p:txBody>
      </p:sp>
      <p:pic>
        <p:nvPicPr>
          <p:cNvPr id="1203" name="Google Shape;1203;p204"/>
          <p:cNvPicPr preferRelativeResize="0"/>
          <p:nvPr/>
        </p:nvPicPr>
        <p:blipFill>
          <a:blip r:embed="rId3">
            <a:alphaModFix/>
          </a:blip>
          <a:stretch>
            <a:fillRect/>
          </a:stretch>
        </p:blipFill>
        <p:spPr>
          <a:xfrm>
            <a:off x="152400" y="2006250"/>
            <a:ext cx="3019159" cy="298485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Game Batu Gunting Kertas</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Game Batu Gunting Kertas</a:t>
            </a:r>
            <a:endParaRPr/>
          </a:p>
        </p:txBody>
      </p:sp>
      <p:pic>
        <p:nvPicPr>
          <p:cNvPr id="1214" name="Google Shape;1214;p206"/>
          <p:cNvPicPr preferRelativeResize="0"/>
          <p:nvPr/>
        </p:nvPicPr>
        <p:blipFill>
          <a:blip r:embed="rId3">
            <a:alphaModFix/>
          </a:blip>
          <a:stretch>
            <a:fillRect/>
          </a:stretch>
        </p:blipFill>
        <p:spPr>
          <a:xfrm>
            <a:off x="3315225" y="2006250"/>
            <a:ext cx="2513558" cy="2984851"/>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20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225" name="Google Shape;1225;p2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Android Activity</a:t>
            </a:r>
            <a:endParaRPr/>
          </a:p>
          <a:p>
            <a:pPr indent="-311150" lvl="0" marL="457200" rtl="0" algn="l">
              <a:spcBef>
                <a:spcPts val="0"/>
              </a:spcBef>
              <a:spcAft>
                <a:spcPts val="0"/>
              </a:spcAft>
              <a:buSzPts val="1300"/>
              <a:buChar char="●"/>
            </a:pPr>
            <a:r>
              <a:rPr lang="id"/>
              <a:t>Android Layout</a:t>
            </a:r>
            <a:endParaRPr/>
          </a:p>
          <a:p>
            <a:pPr indent="-311150" lvl="0" marL="457200" rtl="0" algn="l">
              <a:spcBef>
                <a:spcPts val="0"/>
              </a:spcBef>
              <a:spcAft>
                <a:spcPts val="0"/>
              </a:spcAft>
              <a:buSzPts val="1300"/>
              <a:buChar char="●"/>
            </a:pPr>
            <a:r>
              <a:rPr lang="id"/>
              <a:t>Android App Navigation</a:t>
            </a:r>
            <a:endParaRPr/>
          </a:p>
          <a:p>
            <a:pPr indent="-311150" lvl="0" marL="457200" rtl="0" algn="l">
              <a:spcBef>
                <a:spcPts val="0"/>
              </a:spcBef>
              <a:spcAft>
                <a:spcPts val="0"/>
              </a:spcAft>
              <a:buSzPts val="1300"/>
              <a:buChar char="●"/>
            </a:pPr>
            <a:r>
              <a:rPr lang="id"/>
              <a:t>Android UI</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Android Release Note</a:t>
            </a:r>
            <a:endParaRPr/>
          </a:p>
        </p:txBody>
      </p:sp>
      <p:sp>
        <p:nvSpPr>
          <p:cNvPr id="270" name="Google Shape;270;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melihat daftar fitur apa saja yang terdapat di versi Android tertentu, kita bisa melihat detailnya di release note Android nya</a:t>
            </a:r>
            <a:endParaRPr/>
          </a:p>
          <a:p>
            <a:pPr indent="-311150" lvl="0" marL="457200" rtl="0" algn="l">
              <a:spcBef>
                <a:spcPts val="0"/>
              </a:spcBef>
              <a:spcAft>
                <a:spcPts val="0"/>
              </a:spcAft>
              <a:buSzPts val="1300"/>
              <a:buChar char="●"/>
            </a:pPr>
            <a:r>
              <a:rPr lang="id" u="sng">
                <a:solidFill>
                  <a:schemeClr val="hlink"/>
                </a:solidFill>
                <a:hlinkClick r:id="rId3"/>
              </a:rPr>
              <a:t>https://developer.android.com/about/versions?hl=id</a:t>
            </a:r>
            <a:r>
              <a:rPr lang="id"/>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Project</a:t>
            </a:r>
            <a:endParaRPr/>
          </a:p>
        </p:txBody>
      </p:sp>
      <p:sp>
        <p:nvSpPr>
          <p:cNvPr id="281" name="Google Shape;281;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Buat project baru menggunakan Empty Activity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Struktur Project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Struktur Project</a:t>
            </a:r>
            <a:endParaRPr/>
          </a:p>
        </p:txBody>
      </p:sp>
      <p:pic>
        <p:nvPicPr>
          <p:cNvPr id="292" name="Google Shape;292;p47"/>
          <p:cNvPicPr preferRelativeResize="0"/>
          <p:nvPr/>
        </p:nvPicPr>
        <p:blipFill>
          <a:blip r:embed="rId3">
            <a:alphaModFix/>
          </a:blip>
          <a:stretch>
            <a:fillRect/>
          </a:stretch>
        </p:blipFill>
        <p:spPr>
          <a:xfrm>
            <a:off x="4572000" y="639225"/>
            <a:ext cx="2764625" cy="43518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Gradle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Gradle</a:t>
            </a:r>
            <a:endParaRPr/>
          </a:p>
        </p:txBody>
      </p:sp>
      <p:sp>
        <p:nvSpPr>
          <p:cNvPr id="303" name="Google Shape;303;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Android menggunakan Gradle untuk project management nya, oleh karena itu di awal saya jelaskan bahwa teman-teman harus sudah mengerti tentang Kotlin dan Gradle</a:t>
            </a:r>
            <a:endParaRPr/>
          </a:p>
          <a:p>
            <a:pPr indent="-311150" lvl="0" marL="457200" rtl="0" algn="l">
              <a:spcBef>
                <a:spcPts val="0"/>
              </a:spcBef>
              <a:spcAft>
                <a:spcPts val="0"/>
              </a:spcAft>
              <a:buSzPts val="1300"/>
              <a:buChar char="●"/>
            </a:pPr>
            <a:r>
              <a:rPr lang="id"/>
              <a:t>Secara default, Android Studio akan membuat multi module Gradle Project, dimana hanya terdapat 1 module, yaitu app</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Android Virtual Device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Android Virtual Device</a:t>
            </a:r>
            <a:endParaRPr/>
          </a:p>
        </p:txBody>
      </p:sp>
      <p:sp>
        <p:nvSpPr>
          <p:cNvPr id="314" name="Google Shape;314;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aplikasi Android, kita tidak bisa menjalankan aplikasinya di sistem operasi Windows, Mac atau Linux yang kita gunakan</a:t>
            </a:r>
            <a:endParaRPr/>
          </a:p>
          <a:p>
            <a:pPr indent="-311150" lvl="0" marL="457200" rtl="0" algn="l">
              <a:spcBef>
                <a:spcPts val="0"/>
              </a:spcBef>
              <a:spcAft>
                <a:spcPts val="0"/>
              </a:spcAft>
              <a:buSzPts val="1300"/>
              <a:buChar char="●"/>
            </a:pPr>
            <a:r>
              <a:rPr lang="id"/>
              <a:t>Kita membutuhkan sistem operasi Android untuk menjalankan aplikasi Android kita</a:t>
            </a:r>
            <a:endParaRPr/>
          </a:p>
          <a:p>
            <a:pPr indent="-311150" lvl="0" marL="457200" rtl="0" algn="l">
              <a:spcBef>
                <a:spcPts val="0"/>
              </a:spcBef>
              <a:spcAft>
                <a:spcPts val="0"/>
              </a:spcAft>
              <a:buSzPts val="1300"/>
              <a:buChar char="●"/>
            </a:pPr>
            <a:r>
              <a:rPr lang="id"/>
              <a:t>Ada dua cara menjalankan aplikasi Android kita, pertama menggunakan device Android kita, kedua membuat Virtual Device</a:t>
            </a:r>
            <a:endParaRPr/>
          </a:p>
          <a:p>
            <a:pPr indent="-311150" lvl="0" marL="457200" rtl="0" algn="l">
              <a:spcBef>
                <a:spcPts val="0"/>
              </a:spcBef>
              <a:spcAft>
                <a:spcPts val="0"/>
              </a:spcAft>
              <a:buSzPts val="1300"/>
              <a:buChar char="●"/>
            </a:pPr>
            <a:r>
              <a:rPr lang="id"/>
              <a:t>Dan untungnya Android SDK mendukung kita untuk membuat Virtual Device, sehingga akan memudahkan kita menjalankan sistem operasi Android secara virtual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Virtual Device</a:t>
            </a:r>
            <a:endParaRPr/>
          </a:p>
        </p:txBody>
      </p:sp>
      <p:pic>
        <p:nvPicPr>
          <p:cNvPr id="320" name="Google Shape;320;p52"/>
          <p:cNvPicPr preferRelativeResize="0"/>
          <p:nvPr/>
        </p:nvPicPr>
        <p:blipFill>
          <a:blip r:embed="rId3">
            <a:alphaModFix/>
          </a:blip>
          <a:stretch>
            <a:fillRect/>
          </a:stretch>
        </p:blipFill>
        <p:spPr>
          <a:xfrm>
            <a:off x="1411213" y="2006250"/>
            <a:ext cx="6321587" cy="29848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Android Development Mode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Android Development Mode</a:t>
            </a:r>
            <a:endParaRPr/>
          </a:p>
        </p:txBody>
      </p:sp>
      <p:sp>
        <p:nvSpPr>
          <p:cNvPr id="331" name="Google Shape;331;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Android Virtual Device, kita juga bisa menggunakan smartphone Android untuk mencoba aplikasi Android kita</a:t>
            </a:r>
            <a:endParaRPr/>
          </a:p>
          <a:p>
            <a:pPr indent="-311150" lvl="0" marL="457200" rtl="0" algn="l">
              <a:spcBef>
                <a:spcPts val="0"/>
              </a:spcBef>
              <a:spcAft>
                <a:spcPts val="0"/>
              </a:spcAft>
              <a:buSzPts val="1300"/>
              <a:buChar char="●"/>
            </a:pPr>
            <a:r>
              <a:rPr lang="id"/>
              <a:t>Namun sebelum kita bisa menggunakan smartphone Android kita, terlebih dahulu kita perlu menjalankan Development Mode di smartphone Android kita</a:t>
            </a:r>
            <a:endParaRPr/>
          </a:p>
          <a:p>
            <a:pPr indent="-311150" lvl="0" marL="457200" rtl="0" algn="l">
              <a:spcBef>
                <a:spcPts val="0"/>
              </a:spcBef>
              <a:spcAft>
                <a:spcPts val="0"/>
              </a:spcAft>
              <a:buSzPts val="1300"/>
              <a:buChar char="●"/>
            </a:pPr>
            <a:r>
              <a:rPr lang="id"/>
              <a:t>Biasanya tiap merek smartphone memiliki cara sendiri-sendiri untuk mengaktifkan Development Mode, oleh karena itu disarankan untuk mencari di internet cara mengaktifkan Development Mode pada merek smartphone yang kita gunakan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Windows</a:t>
            </a:r>
            <a:endParaRPr/>
          </a:p>
        </p:txBody>
      </p:sp>
      <p:sp>
        <p:nvSpPr>
          <p:cNvPr id="337" name="Google Shape;337;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Khusus jika kita menggunakan Windows, kita juga perlu menginstall Driver agar smartphone Android kita bisa terdeteksi</a:t>
            </a:r>
            <a:endParaRPr/>
          </a:p>
          <a:p>
            <a:pPr indent="-311150" lvl="0" marL="457200" rtl="0" algn="l">
              <a:spcBef>
                <a:spcPts val="0"/>
              </a:spcBef>
              <a:spcAft>
                <a:spcPts val="0"/>
              </a:spcAft>
              <a:buSzPts val="1300"/>
              <a:buChar char="●"/>
            </a:pPr>
            <a:r>
              <a:rPr lang="id" u="sng">
                <a:solidFill>
                  <a:schemeClr val="hlink"/>
                </a:solidFill>
                <a:hlinkClick r:id="rId3"/>
              </a:rPr>
              <a:t>https://developer.android.com/studio/run/oem-usb?hl=id</a:t>
            </a:r>
            <a:r>
              <a:rPr lang="id"/>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Build Configuration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Android Build System</a:t>
            </a:r>
            <a:endParaRPr/>
          </a:p>
        </p:txBody>
      </p:sp>
      <p:sp>
        <p:nvSpPr>
          <p:cNvPr id="348" name="Google Shape;348;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Android build system akan melakukan kompilasi aplikasi dari kode program dan resource dan mem-package semuanya menjadi sebuah aplikasi Android</a:t>
            </a:r>
            <a:endParaRPr/>
          </a:p>
          <a:p>
            <a:pPr indent="-311150" lvl="0" marL="457200" rtl="0" algn="l">
              <a:spcBef>
                <a:spcPts val="0"/>
              </a:spcBef>
              <a:spcAft>
                <a:spcPts val="0"/>
              </a:spcAft>
              <a:buSzPts val="1300"/>
              <a:buChar char="●"/>
            </a:pPr>
            <a:r>
              <a:rPr lang="id"/>
              <a:t>Android Studio menggunakan Gradle, untuk melakukan otomatisasi semua proses tersebut, sehingga kita tidak perlu melakukannya secara manual lagi menggunakan Android Build System</a:t>
            </a:r>
            <a:endParaRPr/>
          </a:p>
          <a:p>
            <a:pPr indent="-311150" lvl="0" marL="457200" rtl="0" algn="l">
              <a:spcBef>
                <a:spcPts val="0"/>
              </a:spcBef>
              <a:spcAft>
                <a:spcPts val="0"/>
              </a:spcAft>
              <a:buSzPts val="1300"/>
              <a:buChar char="●"/>
            </a:pPr>
            <a:r>
              <a:rPr lang="id"/>
              <a:t>Gradle dan Android Build System sendiri sebenarnya bisa berjalan secara independen, oleh karena itu kita wajib menggunakan Android Studio, namun dengan menggunakan Android Studio, akan mempermudah kita ketika membuat aplikasi Android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Proses Build</a:t>
            </a:r>
            <a:endParaRPr/>
          </a:p>
        </p:txBody>
      </p:sp>
      <p:pic>
        <p:nvPicPr>
          <p:cNvPr id="354" name="Google Shape;354;p58"/>
          <p:cNvPicPr preferRelativeResize="0"/>
          <p:nvPr/>
        </p:nvPicPr>
        <p:blipFill>
          <a:blip r:embed="rId3">
            <a:alphaModFix/>
          </a:blip>
          <a:stretch>
            <a:fillRect/>
          </a:stretch>
        </p:blipFill>
        <p:spPr>
          <a:xfrm>
            <a:off x="4902225" y="627950"/>
            <a:ext cx="3881075" cy="4363151"/>
          </a:xfrm>
          <a:prstGeom prst="rect">
            <a:avLst/>
          </a:prstGeom>
          <a:noFill/>
          <a:ln>
            <a:noFill/>
          </a:ln>
        </p:spPr>
      </p:pic>
      <p:sp>
        <p:nvSpPr>
          <p:cNvPr id="355" name="Google Shape;355;p58"/>
          <p:cNvSpPr txBox="1"/>
          <p:nvPr>
            <p:ph idx="1" type="body"/>
          </p:nvPr>
        </p:nvSpPr>
        <p:spPr>
          <a:xfrm>
            <a:off x="729450" y="2078875"/>
            <a:ext cx="3842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Compiler akan melakukan kompulasi semua kode kita menjadi DEX (Dalvix Executable) file</a:t>
            </a:r>
            <a:endParaRPr/>
          </a:p>
          <a:p>
            <a:pPr indent="-311150" lvl="0" marL="457200" rtl="0" algn="l">
              <a:spcBef>
                <a:spcPts val="0"/>
              </a:spcBef>
              <a:spcAft>
                <a:spcPts val="0"/>
              </a:spcAft>
              <a:buSzPts val="1300"/>
              <a:buChar char="●"/>
            </a:pPr>
            <a:r>
              <a:rPr lang="id"/>
              <a:t>API Packager akan menandai file apakah ini versi debug atau release, sebelum akhirnya dijadikan aplikasi file APK (Android Application Package)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Konfigurasi Modul Aplikasi</a:t>
            </a:r>
            <a:endParaRPr/>
          </a:p>
        </p:txBody>
      </p:sp>
      <p:sp>
        <p:nvSpPr>
          <p:cNvPr id="361" name="Google Shape;361;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Setiap module di project, terdapat gradle file build.gradle yang berisikan konfigurasi dari module aplikasi</a:t>
            </a:r>
            <a:endParaRPr/>
          </a:p>
          <a:p>
            <a:pPr indent="-311150" lvl="0" marL="457200" rtl="0" algn="l">
              <a:spcBef>
                <a:spcPts val="0"/>
              </a:spcBef>
              <a:spcAft>
                <a:spcPts val="0"/>
              </a:spcAft>
              <a:buSzPts val="1300"/>
              <a:buChar char="●"/>
            </a:pPr>
            <a:r>
              <a:rPr lang="id"/>
              <a:t>Kita perlu menentukan konfigurasi pada modul aplikasi sesuai dengan build configuration yang kita gunakan, misal kita harus pastikan sdk dan target sdk nya sesuai dengan yang kita gunakan misalnya</a:t>
            </a:r>
            <a:endParaRPr/>
          </a:p>
          <a:p>
            <a:pPr indent="-311150" lvl="0" marL="457200" rtl="0" algn="l">
              <a:spcBef>
                <a:spcPts val="0"/>
              </a:spcBef>
              <a:spcAft>
                <a:spcPts val="0"/>
              </a:spcAft>
              <a:buSzPts val="1300"/>
              <a:buChar char="●"/>
            </a:pPr>
            <a:r>
              <a:rPr lang="id"/>
              <a:t>Selain kita juga perlu menentukan applicationId, yang mana itu adalah id dari aplikasi kita, dan harus unik secara global, artinya tidak boleh ada yang sama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Build Configuration</a:t>
            </a:r>
            <a:endParaRPr/>
          </a:p>
        </p:txBody>
      </p:sp>
      <p:pic>
        <p:nvPicPr>
          <p:cNvPr id="367" name="Google Shape;367;p60"/>
          <p:cNvPicPr preferRelativeResize="0"/>
          <p:nvPr/>
        </p:nvPicPr>
        <p:blipFill>
          <a:blip r:embed="rId3">
            <a:alphaModFix/>
          </a:blip>
          <a:stretch>
            <a:fillRect/>
          </a:stretch>
        </p:blipFill>
        <p:spPr>
          <a:xfrm>
            <a:off x="152400" y="2006250"/>
            <a:ext cx="8316409" cy="2984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Menjalankan Aplikasi</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Android Application Package</a:t>
            </a:r>
            <a:endParaRPr/>
          </a:p>
        </p:txBody>
      </p:sp>
      <p:sp>
        <p:nvSpPr>
          <p:cNvPr id="378" name="Google Shape;378;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menjalankan aplikasi kita, kita perlu mem-package aplikasi Android kita dalam format APK (Android Application Package)</a:t>
            </a:r>
            <a:endParaRPr/>
          </a:p>
          <a:p>
            <a:pPr indent="-311150" lvl="0" marL="457200" rtl="0" algn="l">
              <a:spcBef>
                <a:spcPts val="0"/>
              </a:spcBef>
              <a:spcAft>
                <a:spcPts val="0"/>
              </a:spcAft>
              <a:buSzPts val="1300"/>
              <a:buChar char="●"/>
            </a:pPr>
            <a:r>
              <a:rPr lang="id"/>
              <a:t>Namun hal ini tidak perlu kita lakukan manual, karena secara otomatis Android Studio akan menggunakan Gradle untuk membuat APK secara otomatis, lalu mengirimnya ke Device Android yang kita pilih (Virtual Device atau Device Asli)</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Manifest File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Mengerti Pemrograman Kotlin</a:t>
            </a:r>
            <a:endParaRPr/>
          </a:p>
          <a:p>
            <a:pPr indent="-311150" lvl="0" marL="457200" rtl="0" algn="l">
              <a:spcBef>
                <a:spcPts val="0"/>
              </a:spcBef>
              <a:spcAft>
                <a:spcPts val="0"/>
              </a:spcAft>
              <a:buSzPts val="1300"/>
              <a:buChar char="●"/>
            </a:pPr>
            <a:r>
              <a:rPr lang="id"/>
              <a:t>Mengerti Gradle</a:t>
            </a:r>
            <a:endParaRPr/>
          </a:p>
          <a:p>
            <a:pPr indent="-311150" lvl="0" marL="457200" rtl="0" algn="l">
              <a:spcBef>
                <a:spcPts val="0"/>
              </a:spcBef>
              <a:spcAft>
                <a:spcPts val="0"/>
              </a:spcAft>
              <a:buSzPts val="1300"/>
              <a:buChar char="●"/>
            </a:pPr>
            <a:r>
              <a:rPr lang="id"/>
              <a:t>Sudah mengikuti Kelas Roadmap Kotlin oleh Programmer Zaman Now</a:t>
            </a:r>
            <a:endParaRPr/>
          </a:p>
          <a:p>
            <a:pPr indent="-311150" lvl="0" marL="457200" rtl="0" algn="l">
              <a:spcBef>
                <a:spcPts val="0"/>
              </a:spcBef>
              <a:spcAft>
                <a:spcPts val="0"/>
              </a:spcAft>
              <a:buSzPts val="1300"/>
              <a:buChar char="●"/>
            </a:pPr>
            <a:r>
              <a:rPr lang="id"/>
              <a:t>Jika sudah mengikuti Kelas Roadmap Java oleh Programmer Zaman Now akan lebih baik lagi</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Manifest File</a:t>
            </a:r>
            <a:endParaRPr/>
          </a:p>
        </p:txBody>
      </p:sp>
      <p:sp>
        <p:nvSpPr>
          <p:cNvPr id="389" name="Google Shape;389;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Setiap project Android, wajib memiliki Manifest File yaitu AndroidManifest.xml</a:t>
            </a:r>
            <a:endParaRPr/>
          </a:p>
          <a:p>
            <a:pPr indent="-311150" lvl="0" marL="457200" rtl="0" algn="l">
              <a:spcBef>
                <a:spcPts val="0"/>
              </a:spcBef>
              <a:spcAft>
                <a:spcPts val="0"/>
              </a:spcAft>
              <a:buSzPts val="1300"/>
              <a:buChar char="●"/>
            </a:pPr>
            <a:r>
              <a:rPr lang="id"/>
              <a:t>Manifest File berisikan informasi dari aplikasi yang kita buat, seperti informasi Activity, Permission, Intent, Provider, Receiver, Service, dan lain-lain</a:t>
            </a:r>
            <a:endParaRPr/>
          </a:p>
          <a:p>
            <a:pPr indent="-311150" lvl="0" marL="457200" rtl="0" algn="l">
              <a:spcBef>
                <a:spcPts val="0"/>
              </a:spcBef>
              <a:spcAft>
                <a:spcPts val="0"/>
              </a:spcAft>
              <a:buSzPts val="1300"/>
              <a:buChar char="●"/>
            </a:pPr>
            <a:r>
              <a:rPr lang="id" u="sng">
                <a:solidFill>
                  <a:schemeClr val="hlink"/>
                </a:solidFill>
                <a:hlinkClick r:id="rId3"/>
              </a:rPr>
              <a:t>https://developer.android.com/guide/topics/manifest/manifest-intro?hl=id</a:t>
            </a:r>
            <a:r>
              <a:rPr lang="id"/>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Contoh Manifest File</a:t>
            </a:r>
            <a:endParaRPr/>
          </a:p>
        </p:txBody>
      </p:sp>
      <p:pic>
        <p:nvPicPr>
          <p:cNvPr id="395" name="Google Shape;395;p65"/>
          <p:cNvPicPr preferRelativeResize="0"/>
          <p:nvPr/>
        </p:nvPicPr>
        <p:blipFill>
          <a:blip r:embed="rId3">
            <a:alphaModFix/>
          </a:blip>
          <a:stretch>
            <a:fillRect/>
          </a:stretch>
        </p:blipFill>
        <p:spPr>
          <a:xfrm>
            <a:off x="152400" y="2006250"/>
            <a:ext cx="5780289" cy="2984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Activity</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Activity</a:t>
            </a:r>
            <a:endParaRPr/>
          </a:p>
        </p:txBody>
      </p:sp>
      <p:sp>
        <p:nvSpPr>
          <p:cNvPr id="406" name="Google Shape;406;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aplikasi seperti di Java atau di Kotlin, biasanya ketika akan membuat main function sebagai function yang akan diluncurkan ketika aplikasi berjalan</a:t>
            </a:r>
            <a:endParaRPr/>
          </a:p>
          <a:p>
            <a:pPr indent="-311150" lvl="0" marL="457200" rtl="0" algn="l">
              <a:spcBef>
                <a:spcPts val="0"/>
              </a:spcBef>
              <a:spcAft>
                <a:spcPts val="0"/>
              </a:spcAft>
              <a:buSzPts val="1300"/>
              <a:buChar char="●"/>
            </a:pPr>
            <a:r>
              <a:rPr lang="id"/>
              <a:t>Di Android tidak seperti itu, Android memiliki fitur yang bernama Activity, dimana nanti object Activity tersebut akan secara otomatis dijalankan oleh Android</a:t>
            </a:r>
            <a:endParaRPr/>
          </a:p>
          <a:p>
            <a:pPr indent="-311150" lvl="0" marL="457200" rtl="0" algn="l">
              <a:spcBef>
                <a:spcPts val="0"/>
              </a:spcBef>
              <a:spcAft>
                <a:spcPts val="0"/>
              </a:spcAft>
              <a:buSzPts val="1300"/>
              <a:buChar char="●"/>
            </a:pPr>
            <a:r>
              <a:rPr lang="id"/>
              <a:t>Pada kelas ini kita tidak akan membahas detail tentang Activity, kita akan membahasnya nanti di kelas khusus tentang Activity, karena materi Activity sangat banyak</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Activity</a:t>
            </a:r>
            <a:endParaRPr/>
          </a:p>
        </p:txBody>
      </p:sp>
      <p:sp>
        <p:nvSpPr>
          <p:cNvPr id="412" name="Google Shape;412;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Activity, kita perlu membuat class turunan dari Activity</a:t>
            </a:r>
            <a:endParaRPr/>
          </a:p>
          <a:p>
            <a:pPr indent="-311150" lvl="0" marL="457200" rtl="0" algn="l">
              <a:spcBef>
                <a:spcPts val="0"/>
              </a:spcBef>
              <a:spcAft>
                <a:spcPts val="0"/>
              </a:spcAft>
              <a:buSzPts val="1300"/>
              <a:buChar char="●"/>
            </a:pPr>
            <a:r>
              <a:rPr lang="id"/>
              <a:t>Saat kita membuat project Android, secara otomatis akan ada sebuah MainActivity yang merupakan class turunan dari AppCompatActivity</a:t>
            </a:r>
            <a:endParaRPr/>
          </a:p>
          <a:p>
            <a:pPr indent="-311150" lvl="0" marL="457200" rtl="0" algn="l">
              <a:spcBef>
                <a:spcPts val="0"/>
              </a:spcBef>
              <a:spcAft>
                <a:spcPts val="0"/>
              </a:spcAft>
              <a:buSzPts val="1300"/>
              <a:buChar char="●"/>
            </a:pPr>
            <a:r>
              <a:rPr lang="id"/>
              <a:t>AppCompatActivity merupakan turunan dari class Activity yang memungkinkan kita menggunakan fitur baru Android di versi Android lama, oleh karena itu direkomendasikan menggunakan class AppCompatActivity</a:t>
            </a:r>
            <a:endParaRPr/>
          </a:p>
          <a:p>
            <a:pPr indent="-311150" lvl="0" marL="457200" rtl="0" algn="l">
              <a:spcBef>
                <a:spcPts val="0"/>
              </a:spcBef>
              <a:spcAft>
                <a:spcPts val="0"/>
              </a:spcAft>
              <a:buSzPts val="1300"/>
              <a:buChar char="●"/>
            </a:pPr>
            <a:r>
              <a:rPr lang="id" u="sng">
                <a:solidFill>
                  <a:schemeClr val="hlink"/>
                </a:solidFill>
                <a:hlinkClick r:id="rId3"/>
              </a:rPr>
              <a:t>https://developer.android.com/reference/android/app/Activity</a:t>
            </a:r>
            <a:r>
              <a:rPr lang="id"/>
              <a: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Mendaftarkan Activity</a:t>
            </a:r>
            <a:endParaRPr/>
          </a:p>
        </p:txBody>
      </p:sp>
      <p:sp>
        <p:nvSpPr>
          <p:cNvPr id="418" name="Google Shape;418;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memberitahu kepada Android, bahwa kita membuat Activity, kita harus mendaftarkannya di Manifest File</a:t>
            </a:r>
            <a:endParaRPr/>
          </a:p>
          <a:p>
            <a:pPr indent="-311150" lvl="0" marL="457200" rtl="0" algn="l">
              <a:spcBef>
                <a:spcPts val="0"/>
              </a:spcBef>
              <a:spcAft>
                <a:spcPts val="0"/>
              </a:spcAft>
              <a:buSzPts val="1300"/>
              <a:buChar char="●"/>
            </a:pPr>
            <a:r>
              <a:rPr lang="id"/>
              <a:t>Selain itu, kita perlu menambahkan intent untuk menambahkan informasi seperti misalnya, menandai sebuah Activity bahwa ini adalah Main Activity, dan menandai bahwa Activity ini harus dijalankan ketika aplikasi Android diluncurkan/dibuka (LAUNCH)</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Contoh Manifest File</a:t>
            </a:r>
            <a:endParaRPr/>
          </a:p>
        </p:txBody>
      </p:sp>
      <p:pic>
        <p:nvPicPr>
          <p:cNvPr id="424" name="Google Shape;424;p70"/>
          <p:cNvPicPr preferRelativeResize="0"/>
          <p:nvPr/>
        </p:nvPicPr>
        <p:blipFill>
          <a:blip r:embed="rId3">
            <a:alphaModFix/>
          </a:blip>
          <a:stretch>
            <a:fillRect/>
          </a:stretch>
        </p:blipFill>
        <p:spPr>
          <a:xfrm>
            <a:off x="152400" y="2006250"/>
            <a:ext cx="8839197" cy="256171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Activity Callback</a:t>
            </a:r>
            <a:endParaRPr/>
          </a:p>
        </p:txBody>
      </p:sp>
      <p:sp>
        <p:nvSpPr>
          <p:cNvPr id="430" name="Google Shape;430;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Activity itu memiliki banyak sekali function, nanti kita akan bahas di kelas tersendiri</a:t>
            </a:r>
            <a:endParaRPr/>
          </a:p>
          <a:p>
            <a:pPr indent="-311150" lvl="0" marL="457200" rtl="0" algn="l">
              <a:spcBef>
                <a:spcPts val="0"/>
              </a:spcBef>
              <a:spcAft>
                <a:spcPts val="0"/>
              </a:spcAft>
              <a:buSzPts val="1300"/>
              <a:buChar char="●"/>
            </a:pPr>
            <a:r>
              <a:rPr lang="id"/>
              <a:t>Salah satu function yang dipanggil ketika Activity dibuat adalah onCreate()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Activity onCreate()</a:t>
            </a:r>
            <a:endParaRPr/>
          </a:p>
        </p:txBody>
      </p:sp>
      <p:pic>
        <p:nvPicPr>
          <p:cNvPr id="436" name="Google Shape;436;p72"/>
          <p:cNvPicPr preferRelativeResize="0"/>
          <p:nvPr/>
        </p:nvPicPr>
        <p:blipFill>
          <a:blip r:embed="rId3">
            <a:alphaModFix/>
          </a:blip>
          <a:stretch>
            <a:fillRect/>
          </a:stretch>
        </p:blipFill>
        <p:spPr>
          <a:xfrm>
            <a:off x="152400" y="2006250"/>
            <a:ext cx="8839200" cy="244151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Layout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Android Development</a:t>
            </a:r>
            <a:endParaRPr/>
          </a:p>
          <a:p>
            <a:pPr indent="-311150" lvl="0" marL="457200" rtl="0" algn="l">
              <a:spcBef>
                <a:spcPts val="0"/>
              </a:spcBef>
              <a:spcAft>
                <a:spcPts val="0"/>
              </a:spcAft>
              <a:buSzPts val="1300"/>
              <a:buChar char="●"/>
            </a:pPr>
            <a:r>
              <a:rPr lang="id"/>
              <a:t>Membuat Project</a:t>
            </a:r>
            <a:endParaRPr/>
          </a:p>
          <a:p>
            <a:pPr indent="-311150" lvl="0" marL="457200" rtl="0" algn="l">
              <a:spcBef>
                <a:spcPts val="0"/>
              </a:spcBef>
              <a:spcAft>
                <a:spcPts val="0"/>
              </a:spcAft>
              <a:buSzPts val="1300"/>
              <a:buChar char="●"/>
            </a:pPr>
            <a:r>
              <a:rPr lang="id"/>
              <a:t>Menjalankan Project</a:t>
            </a:r>
            <a:endParaRPr/>
          </a:p>
          <a:p>
            <a:pPr indent="-311150" lvl="0" marL="457200" rtl="0" algn="l">
              <a:spcBef>
                <a:spcPts val="0"/>
              </a:spcBef>
              <a:spcAft>
                <a:spcPts val="0"/>
              </a:spcAft>
              <a:buSzPts val="1300"/>
              <a:buChar char="●"/>
            </a:pPr>
            <a:r>
              <a:rPr lang="id"/>
              <a:t>Activity</a:t>
            </a:r>
            <a:endParaRPr/>
          </a:p>
          <a:p>
            <a:pPr indent="-311150" lvl="0" marL="457200" rtl="0" algn="l">
              <a:spcBef>
                <a:spcPts val="0"/>
              </a:spcBef>
              <a:spcAft>
                <a:spcPts val="0"/>
              </a:spcAft>
              <a:buSzPts val="1300"/>
              <a:buChar char="●"/>
            </a:pPr>
            <a:r>
              <a:rPr lang="id"/>
              <a:t>Layout</a:t>
            </a:r>
            <a:endParaRPr/>
          </a:p>
          <a:p>
            <a:pPr indent="-311150" lvl="0" marL="457200" rtl="0" algn="l">
              <a:spcBef>
                <a:spcPts val="0"/>
              </a:spcBef>
              <a:spcAft>
                <a:spcPts val="0"/>
              </a:spcAft>
              <a:buSzPts val="1300"/>
              <a:buChar char="●"/>
            </a:pPr>
            <a:r>
              <a:rPr lang="id"/>
              <a:t>Find View</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Layout</a:t>
            </a:r>
            <a:endParaRPr/>
          </a:p>
        </p:txBody>
      </p:sp>
      <p:sp>
        <p:nvSpPr>
          <p:cNvPr id="447" name="Google Shape;447;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Activity bukanlah tampilan UI, tapi biasanya Activity itu akan menampilkan tampilan UI</a:t>
            </a:r>
            <a:endParaRPr/>
          </a:p>
          <a:p>
            <a:pPr indent="-311150" lvl="0" marL="457200" rtl="0" algn="l">
              <a:spcBef>
                <a:spcPts val="0"/>
              </a:spcBef>
              <a:spcAft>
                <a:spcPts val="0"/>
              </a:spcAft>
              <a:buSzPts val="1300"/>
              <a:buChar char="●"/>
            </a:pPr>
            <a:r>
              <a:rPr lang="id"/>
              <a:t>Android memisahkan antara kode program dan tampilan UI, namanya adalah Layout</a:t>
            </a:r>
            <a:endParaRPr/>
          </a:p>
          <a:p>
            <a:pPr indent="-311150" lvl="0" marL="457200" rtl="0" algn="l">
              <a:spcBef>
                <a:spcPts val="0"/>
              </a:spcBef>
              <a:spcAft>
                <a:spcPts val="0"/>
              </a:spcAft>
              <a:buSzPts val="1300"/>
              <a:buChar char="●"/>
            </a:pPr>
            <a:r>
              <a:rPr lang="id"/>
              <a:t>Layout merupakan kode yang berisikan tampilan UI</a:t>
            </a:r>
            <a:endParaRPr/>
          </a:p>
          <a:p>
            <a:pPr indent="-311150" lvl="0" marL="457200" rtl="0" algn="l">
              <a:spcBef>
                <a:spcPts val="0"/>
              </a:spcBef>
              <a:spcAft>
                <a:spcPts val="0"/>
              </a:spcAft>
              <a:buSzPts val="1300"/>
              <a:buChar char="●"/>
            </a:pPr>
            <a:r>
              <a:rPr lang="id"/>
              <a:t>Layout di Android menggunakan XML, sehingga yang terbiasa menggunakan HTML, akan mudah beradaptasi</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 Class</a:t>
            </a:r>
            <a:endParaRPr/>
          </a:p>
        </p:txBody>
      </p:sp>
      <p:sp>
        <p:nvSpPr>
          <p:cNvPr id="453" name="Google Shape;453;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Layout baru, secara otomatis Android akan melakukan auto generate sebuah variable berisikan id layout yang sesuai dengan nama Layout nya</a:t>
            </a:r>
            <a:endParaRPr/>
          </a:p>
          <a:p>
            <a:pPr indent="-311150" lvl="0" marL="457200" rtl="0" algn="l">
              <a:spcBef>
                <a:spcPts val="0"/>
              </a:spcBef>
              <a:spcAft>
                <a:spcPts val="0"/>
              </a:spcAft>
              <a:buSzPts val="1300"/>
              <a:buChar char="●"/>
            </a:pPr>
            <a:r>
              <a:rPr lang="id"/>
              <a:t>Dan untuk menentukan Layout mana yang akan ditampilkan di Activity, kita bisa menggunakan function setContentView(layout_id)</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Layout</a:t>
            </a:r>
            <a:endParaRPr/>
          </a:p>
        </p:txBody>
      </p:sp>
      <p:pic>
        <p:nvPicPr>
          <p:cNvPr id="459" name="Google Shape;459;p76"/>
          <p:cNvPicPr preferRelativeResize="0"/>
          <p:nvPr/>
        </p:nvPicPr>
        <p:blipFill>
          <a:blip r:embed="rId3">
            <a:alphaModFix/>
          </a:blip>
          <a:stretch>
            <a:fillRect/>
          </a:stretch>
        </p:blipFill>
        <p:spPr>
          <a:xfrm>
            <a:off x="152400" y="2006250"/>
            <a:ext cx="8839198" cy="287526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Activity</a:t>
            </a:r>
            <a:endParaRPr/>
          </a:p>
        </p:txBody>
      </p:sp>
      <p:pic>
        <p:nvPicPr>
          <p:cNvPr id="465" name="Google Shape;465;p77"/>
          <p:cNvPicPr preferRelativeResize="0"/>
          <p:nvPr/>
        </p:nvPicPr>
        <p:blipFill>
          <a:blip r:embed="rId3">
            <a:alphaModFix/>
          </a:blip>
          <a:stretch>
            <a:fillRect/>
          </a:stretch>
        </p:blipFill>
        <p:spPr>
          <a:xfrm>
            <a:off x="152400" y="2006250"/>
            <a:ext cx="8839197" cy="233706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View</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View</a:t>
            </a:r>
            <a:endParaRPr/>
          </a:p>
        </p:txBody>
      </p:sp>
      <p:sp>
        <p:nvSpPr>
          <p:cNvPr id="476" name="Google Shape;476;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Semua komponen UI di Android adalah turunan View</a:t>
            </a:r>
            <a:endParaRPr/>
          </a:p>
          <a:p>
            <a:pPr indent="-311150" lvl="0" marL="457200" rtl="0" algn="l">
              <a:spcBef>
                <a:spcPts val="0"/>
              </a:spcBef>
              <a:spcAft>
                <a:spcPts val="0"/>
              </a:spcAft>
              <a:buSzPts val="1300"/>
              <a:buChar char="●"/>
            </a:pPr>
            <a:r>
              <a:rPr lang="id"/>
              <a:t>Ada banyak sekali komponen yang terdapat di Android, dan akan dibahas di kelas terpisah</a:t>
            </a:r>
            <a:endParaRPr/>
          </a:p>
          <a:p>
            <a:pPr indent="-311150" lvl="0" marL="457200" rtl="0" algn="l">
              <a:spcBef>
                <a:spcPts val="0"/>
              </a:spcBef>
              <a:spcAft>
                <a:spcPts val="0"/>
              </a:spcAft>
              <a:buSzPts val="1300"/>
              <a:buChar char="●"/>
            </a:pPr>
            <a:r>
              <a:rPr lang="id"/>
              <a:t>Bahkan Layout sendiri adalah turunan dari class View</a:t>
            </a:r>
            <a:endParaRPr/>
          </a:p>
          <a:p>
            <a:pPr indent="-311150" lvl="0" marL="457200" rtl="0" algn="l">
              <a:spcBef>
                <a:spcPts val="0"/>
              </a:spcBef>
              <a:spcAft>
                <a:spcPts val="0"/>
              </a:spcAft>
              <a:buSzPts val="1300"/>
              <a:buChar char="●"/>
            </a:pPr>
            <a:r>
              <a:rPr lang="id" u="sng">
                <a:solidFill>
                  <a:schemeClr val="hlink"/>
                </a:solidFill>
                <a:hlinkClick r:id="rId3"/>
              </a:rPr>
              <a:t>https://developer.android.com/reference/android/view/View</a:t>
            </a:r>
            <a:r>
              <a:rPr lang="id"/>
              <a:t>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View</a:t>
            </a:r>
            <a:endParaRPr/>
          </a:p>
        </p:txBody>
      </p:sp>
      <p:sp>
        <p:nvSpPr>
          <p:cNvPr id="482" name="Google Shape;482;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menambah View, kita bisa menyebutkan View yang ingin kita gunakan di Layout yang sudah kita buat</a:t>
            </a:r>
            <a:endParaRPr/>
          </a:p>
          <a:p>
            <a:pPr indent="-311150" lvl="0" marL="457200" rtl="0" algn="l">
              <a:spcBef>
                <a:spcPts val="0"/>
              </a:spcBef>
              <a:spcAft>
                <a:spcPts val="0"/>
              </a:spcAft>
              <a:buSzPts val="1300"/>
              <a:buChar char="●"/>
            </a:pPr>
            <a:r>
              <a:rPr lang="id"/>
              <a:t>Setiap komponen View memiliki banyak atribut yang bisa kita ubah, misal Button, Label dan Text memiliki atribut text yang bisa kita ubah untuk mengubah tulisan text nya</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View</a:t>
            </a:r>
            <a:endParaRPr/>
          </a:p>
        </p:txBody>
      </p:sp>
      <p:pic>
        <p:nvPicPr>
          <p:cNvPr id="488" name="Google Shape;488;p81"/>
          <p:cNvPicPr preferRelativeResize="0"/>
          <p:nvPr/>
        </p:nvPicPr>
        <p:blipFill>
          <a:blip r:embed="rId3">
            <a:alphaModFix/>
          </a:blip>
          <a:stretch>
            <a:fillRect/>
          </a:stretch>
        </p:blipFill>
        <p:spPr>
          <a:xfrm>
            <a:off x="152400" y="2006250"/>
            <a:ext cx="4419599" cy="2442685"/>
          </a:xfrm>
          <a:prstGeom prst="rect">
            <a:avLst/>
          </a:prstGeom>
          <a:noFill/>
          <a:ln>
            <a:noFill/>
          </a:ln>
        </p:spPr>
      </p:pic>
      <p:pic>
        <p:nvPicPr>
          <p:cNvPr id="489" name="Google Shape;489;p81"/>
          <p:cNvPicPr preferRelativeResize="0"/>
          <p:nvPr/>
        </p:nvPicPr>
        <p:blipFill>
          <a:blip r:embed="rId4">
            <a:alphaModFix/>
          </a:blip>
          <a:stretch>
            <a:fillRect/>
          </a:stretch>
        </p:blipFill>
        <p:spPr>
          <a:xfrm>
            <a:off x="4724399" y="2006250"/>
            <a:ext cx="4267200" cy="247806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View ID</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Find View by Id</a:t>
            </a:r>
            <a:endParaRPr/>
          </a:p>
        </p:txBody>
      </p:sp>
      <p:sp>
        <p:nvSpPr>
          <p:cNvPr id="500" name="Google Shape;500;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menambahkan komponen ke Layout, kadang kita ingin mendapatkan object dari komponen tersebut</a:t>
            </a:r>
            <a:endParaRPr/>
          </a:p>
          <a:p>
            <a:pPr indent="-311150" lvl="0" marL="457200" rtl="0" algn="l">
              <a:spcBef>
                <a:spcPts val="0"/>
              </a:spcBef>
              <a:spcAft>
                <a:spcPts val="0"/>
              </a:spcAft>
              <a:buSzPts val="1300"/>
              <a:buChar char="●"/>
            </a:pPr>
            <a:r>
              <a:rPr lang="id"/>
              <a:t>Caranya adalah kita bisa menggunakan function findViewById()</a:t>
            </a:r>
            <a:endParaRPr/>
          </a:p>
          <a:p>
            <a:pPr indent="-311150" lvl="0" marL="457200" rtl="0" algn="l">
              <a:spcBef>
                <a:spcPts val="0"/>
              </a:spcBef>
              <a:spcAft>
                <a:spcPts val="0"/>
              </a:spcAft>
              <a:buSzPts val="1300"/>
              <a:buChar char="●"/>
            </a:pPr>
            <a:r>
              <a:rPr lang="id"/>
              <a:t>Namun sebelum kita bisa menggunakan function tersebut, kita perlu menambahkan id terhadap komponen yang ingin kita ambil objectnya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Android</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View ID</a:t>
            </a:r>
            <a:endParaRPr/>
          </a:p>
        </p:txBody>
      </p:sp>
      <p:sp>
        <p:nvSpPr>
          <p:cNvPr id="506" name="Google Shape;506;p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menambahkan View ID, kita bisa menambahkan atribut id pada komponen nya</a:t>
            </a:r>
            <a:endParaRPr/>
          </a:p>
          <a:p>
            <a:pPr indent="-311150" lvl="0" marL="457200" rtl="0" algn="l">
              <a:spcBef>
                <a:spcPts val="0"/>
              </a:spcBef>
              <a:spcAft>
                <a:spcPts val="0"/>
              </a:spcAft>
              <a:buSzPts val="1300"/>
              <a:buChar char="●"/>
            </a:pPr>
            <a:r>
              <a:rPr lang="id"/>
              <a:t>Namun caranya kita perlu menggunakan nilai @+id/namaIdNya</a:t>
            </a:r>
            <a:endParaRPr/>
          </a:p>
          <a:p>
            <a:pPr indent="-311150" lvl="0" marL="457200" rtl="0" algn="l">
              <a:spcBef>
                <a:spcPts val="0"/>
              </a:spcBef>
              <a:spcAft>
                <a:spcPts val="0"/>
              </a:spcAft>
              <a:buSzPts val="1300"/>
              <a:buChar char="●"/>
            </a:pPr>
            <a:r>
              <a:rPr lang="id"/>
              <a:t>Android Build System akan secara otomatis membuatkan id tersebut sebagai id component di class R, mirip seperti pada Layout</a:t>
            </a:r>
            <a:endParaRPr/>
          </a:p>
          <a:p>
            <a:pPr indent="-311150" lvl="0" marL="457200" rtl="0" algn="l">
              <a:spcBef>
                <a:spcPts val="0"/>
              </a:spcBef>
              <a:spcAft>
                <a:spcPts val="0"/>
              </a:spcAft>
              <a:buSzPts val="1300"/>
              <a:buChar char="●"/>
            </a:pPr>
            <a:r>
              <a:rPr lang="id"/>
              <a:t>Best Practice penamaan view ID adalah nama diikuti dengan jenis komponen, misal : nameEditText, sayHelloButton, firstNameEditText, lastNameEditText, registerButton, dan lain-lain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View ID</a:t>
            </a:r>
            <a:endParaRPr/>
          </a:p>
        </p:txBody>
      </p:sp>
      <p:pic>
        <p:nvPicPr>
          <p:cNvPr id="512" name="Google Shape;512;p85"/>
          <p:cNvPicPr preferRelativeResize="0"/>
          <p:nvPr/>
        </p:nvPicPr>
        <p:blipFill>
          <a:blip r:embed="rId3">
            <a:alphaModFix/>
          </a:blip>
          <a:stretch>
            <a:fillRect/>
          </a:stretch>
        </p:blipFill>
        <p:spPr>
          <a:xfrm>
            <a:off x="152400" y="2006250"/>
            <a:ext cx="5976806" cy="2984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Find View by Id</a:t>
            </a:r>
            <a:endParaRPr/>
          </a:p>
        </p:txBody>
      </p:sp>
      <p:pic>
        <p:nvPicPr>
          <p:cNvPr id="518" name="Google Shape;518;p86"/>
          <p:cNvPicPr preferRelativeResize="0"/>
          <p:nvPr/>
        </p:nvPicPr>
        <p:blipFill>
          <a:blip r:embed="rId3">
            <a:alphaModFix/>
          </a:blip>
          <a:stretch>
            <a:fillRect/>
          </a:stretch>
        </p:blipFill>
        <p:spPr>
          <a:xfrm>
            <a:off x="152400" y="2006250"/>
            <a:ext cx="8839198" cy="289740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Action Listener</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Action Listener</a:t>
            </a:r>
            <a:endParaRPr/>
          </a:p>
        </p:txBody>
      </p:sp>
      <p:sp>
        <p:nvSpPr>
          <p:cNvPr id="529" name="Google Shape;529;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Beberapa jenis component memiliki Action Listener</a:t>
            </a:r>
            <a:endParaRPr/>
          </a:p>
          <a:p>
            <a:pPr indent="-311150" lvl="0" marL="457200" rtl="0" algn="l">
              <a:spcBef>
                <a:spcPts val="0"/>
              </a:spcBef>
              <a:spcAft>
                <a:spcPts val="0"/>
              </a:spcAft>
              <a:buSzPts val="1300"/>
              <a:buChar char="●"/>
            </a:pPr>
            <a:r>
              <a:rPr lang="id"/>
              <a:t>Yaitu object yang bisa kita tambahkan ke komponen ketika sebuah aksi dilakukan ke komponen tersebut</a:t>
            </a:r>
            <a:endParaRPr/>
          </a:p>
          <a:p>
            <a:pPr indent="-311150" lvl="0" marL="457200" rtl="0" algn="l">
              <a:spcBef>
                <a:spcPts val="0"/>
              </a:spcBef>
              <a:spcAft>
                <a:spcPts val="0"/>
              </a:spcAft>
              <a:buSzPts val="1300"/>
              <a:buChar char="●"/>
            </a:pPr>
            <a:r>
              <a:rPr lang="id"/>
              <a:t>Detail dari Action Listener akan kita bahas di kelas khusus membahas Android View</a:t>
            </a:r>
            <a:endParaRPr/>
          </a:p>
          <a:p>
            <a:pPr indent="-311150" lvl="0" marL="457200" rtl="0" algn="l">
              <a:spcBef>
                <a:spcPts val="0"/>
              </a:spcBef>
              <a:spcAft>
                <a:spcPts val="0"/>
              </a:spcAft>
              <a:buSzPts val="1300"/>
              <a:buChar char="●"/>
            </a:pPr>
            <a:r>
              <a:rPr lang="id"/>
              <a:t>Contoh sederhana, pada Button, terdapat Click Listener yang bisa digunakan untuk menambahkan object Listener ketika tombol di Click menggunakan function setOnClickListener(listener)</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Action Listener</a:t>
            </a:r>
            <a:endParaRPr/>
          </a:p>
        </p:txBody>
      </p:sp>
      <p:pic>
        <p:nvPicPr>
          <p:cNvPr id="535" name="Google Shape;535;p89"/>
          <p:cNvPicPr preferRelativeResize="0"/>
          <p:nvPr/>
        </p:nvPicPr>
        <p:blipFill>
          <a:blip r:embed="rId3">
            <a:alphaModFix/>
          </a:blip>
          <a:stretch>
            <a:fillRect/>
          </a:stretch>
        </p:blipFill>
        <p:spPr>
          <a:xfrm>
            <a:off x="152400" y="2006250"/>
            <a:ext cx="8839201" cy="29154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Lateinit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Dengan Find View By Id</a:t>
            </a:r>
            <a:endParaRPr/>
          </a:p>
        </p:txBody>
      </p:sp>
      <p:sp>
        <p:nvSpPr>
          <p:cNvPr id="546" name="Google Shape;546;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function findViewById(), maka aplikasi kita akan secara otomatis mencari View berdasarkan id kita</a:t>
            </a:r>
            <a:endParaRPr/>
          </a:p>
          <a:p>
            <a:pPr indent="-311150" lvl="0" marL="457200" rtl="0" algn="l">
              <a:spcBef>
                <a:spcPts val="0"/>
              </a:spcBef>
              <a:spcAft>
                <a:spcPts val="0"/>
              </a:spcAft>
              <a:buSzPts val="1300"/>
              <a:buChar char="●"/>
            </a:pPr>
            <a:r>
              <a:rPr lang="id"/>
              <a:t>Saat komponen dan layout kita masih sedikit, maka menggunakan findViewById() secara terus menerus tidak akan bermasalah, namun saat nanti komponen dan layout kita semakin banyak, maka akan membuat kode program kita semakin lambat</a:t>
            </a:r>
            <a:endParaRPr/>
          </a:p>
          <a:p>
            <a:pPr indent="-311150" lvl="0" marL="457200" rtl="0" algn="l">
              <a:spcBef>
                <a:spcPts val="0"/>
              </a:spcBef>
              <a:spcAft>
                <a:spcPts val="0"/>
              </a:spcAft>
              <a:buSzPts val="1300"/>
              <a:buChar char="●"/>
            </a:pPr>
            <a:r>
              <a:rPr lang="id"/>
              <a:t>Oleh karena itu tidak disarankan selalu memanggil function ini setiap kali kita butuh komponent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Lateinit</a:t>
            </a:r>
            <a:endParaRPr/>
          </a:p>
        </p:txBody>
      </p:sp>
      <p:sp>
        <p:nvSpPr>
          <p:cNvPr id="552" name="Google Shape;552;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rekomendasinya adalah kita simpan object komponen nya sebagai variable di class nya</a:t>
            </a:r>
            <a:endParaRPr/>
          </a:p>
          <a:p>
            <a:pPr indent="-311150" lvl="0" marL="457200" rtl="0" algn="l">
              <a:spcBef>
                <a:spcPts val="0"/>
              </a:spcBef>
              <a:spcAft>
                <a:spcPts val="0"/>
              </a:spcAft>
              <a:buSzPts val="1300"/>
              <a:buChar char="●"/>
            </a:pPr>
            <a:r>
              <a:rPr lang="id"/>
              <a:t>Namun karena pada kotlin jika kita ingin membuat variable yang bisa nullable harus menggunakan tanda ?, namun agar lebih mudah, kita bisa menggunakan lateinit, agar variable yang kita buat tidak perlu menjadi nullable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Lateinit</a:t>
            </a:r>
            <a:endParaRPr/>
          </a:p>
        </p:txBody>
      </p:sp>
      <p:pic>
        <p:nvPicPr>
          <p:cNvPr id="558" name="Google Shape;558;p93"/>
          <p:cNvPicPr preferRelativeResize="0"/>
          <p:nvPr/>
        </p:nvPicPr>
        <p:blipFill>
          <a:blip r:embed="rId3">
            <a:alphaModFix/>
          </a:blip>
          <a:stretch>
            <a:fillRect/>
          </a:stretch>
        </p:blipFill>
        <p:spPr>
          <a:xfrm>
            <a:off x="152400" y="2006250"/>
            <a:ext cx="7006809"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Sejarah Android</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Android adalah sistem operasi berbasis Linux yang dirancang untuk perangkat layar sentuh seperti telepon pintar atau tablet</a:t>
            </a:r>
            <a:endParaRPr/>
          </a:p>
          <a:p>
            <a:pPr indent="-311150" lvl="0" marL="457200" rtl="0" algn="l">
              <a:spcBef>
                <a:spcPts val="0"/>
              </a:spcBef>
              <a:spcAft>
                <a:spcPts val="0"/>
              </a:spcAft>
              <a:buSzPts val="1300"/>
              <a:buChar char="●"/>
            </a:pPr>
            <a:r>
              <a:rPr lang="id"/>
              <a:t>Android awalnya dikembangkan oleh Android Inc, Android Inc didirikan oleh Andy Rubin pada tahun 2003</a:t>
            </a:r>
            <a:endParaRPr/>
          </a:p>
          <a:p>
            <a:pPr indent="-311150" lvl="0" marL="457200" rtl="0" algn="l">
              <a:spcBef>
                <a:spcPts val="0"/>
              </a:spcBef>
              <a:spcAft>
                <a:spcPts val="0"/>
              </a:spcAft>
              <a:buSzPts val="1300"/>
              <a:buChar char="●"/>
            </a:pPr>
            <a:r>
              <a:rPr lang="id"/>
              <a:t>Google mengakuisisi Android Inc pada tahun 2005, dan menjadikan anak perusahaan sepenuhnya yang dimiliki oleh Google</a:t>
            </a:r>
            <a:endParaRPr/>
          </a:p>
          <a:p>
            <a:pPr indent="-311150" lvl="0" marL="457200" rtl="0" algn="l">
              <a:spcBef>
                <a:spcPts val="0"/>
              </a:spcBef>
              <a:spcAft>
                <a:spcPts val="0"/>
              </a:spcAft>
              <a:buSzPts val="1300"/>
              <a:buChar char="●"/>
            </a:pPr>
            <a:r>
              <a:rPr lang="id"/>
              <a:t>Sistem operasi Android dirilis secara resmi pada tahun 2007, dan ponsel Android pertama mulai dijual pada tahun 2008</a:t>
            </a:r>
            <a:endParaRPr/>
          </a:p>
          <a:p>
            <a:pPr indent="-311150" lvl="0" marL="457200" rtl="0" algn="l">
              <a:spcBef>
                <a:spcPts val="0"/>
              </a:spcBef>
              <a:spcAft>
                <a:spcPts val="0"/>
              </a:spcAft>
              <a:buSzPts val="1300"/>
              <a:buChar char="●"/>
            </a:pPr>
            <a:r>
              <a:rPr lang="id" u="sng">
                <a:solidFill>
                  <a:schemeClr val="hlink"/>
                </a:solidFill>
                <a:hlinkClick r:id="rId3"/>
              </a:rPr>
              <a:t>https://www.android.com/?hl=id</a:t>
            </a:r>
            <a:r>
              <a:rPr lang="id"/>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Log</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Log</a:t>
            </a:r>
            <a:endParaRPr/>
          </a:p>
        </p:txBody>
      </p:sp>
      <p:sp>
        <p:nvSpPr>
          <p:cNvPr id="569" name="Google Shape;569;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kode program Kotlin atau Java, kita sering melakukan println atau menulis tulisan ke console</a:t>
            </a:r>
            <a:endParaRPr/>
          </a:p>
          <a:p>
            <a:pPr indent="-311150" lvl="0" marL="457200" rtl="0" algn="l">
              <a:spcBef>
                <a:spcPts val="0"/>
              </a:spcBef>
              <a:spcAft>
                <a:spcPts val="0"/>
              </a:spcAft>
              <a:buSzPts val="1300"/>
              <a:buChar char="●"/>
            </a:pPr>
            <a:r>
              <a:rPr lang="id"/>
              <a:t>Di Android, kita juga bisa melakukan hal tersebut dengan menggunakan class Log</a:t>
            </a:r>
            <a:endParaRPr/>
          </a:p>
          <a:p>
            <a:pPr indent="-311150" lvl="0" marL="457200" rtl="0" algn="l">
              <a:spcBef>
                <a:spcPts val="0"/>
              </a:spcBef>
              <a:spcAft>
                <a:spcPts val="0"/>
              </a:spcAft>
              <a:buSzPts val="1300"/>
              <a:buChar char="●"/>
            </a:pPr>
            <a:r>
              <a:rPr lang="id"/>
              <a:t>Lebih tepatnya Log ini digunakan untuk melakukan logging di Android</a:t>
            </a:r>
            <a:endParaRPr/>
          </a:p>
          <a:p>
            <a:pPr indent="-311150" lvl="0" marL="457200" rtl="0" algn="l">
              <a:spcBef>
                <a:spcPts val="0"/>
              </a:spcBef>
              <a:spcAft>
                <a:spcPts val="0"/>
              </a:spcAft>
              <a:buSzPts val="1300"/>
              <a:buChar char="●"/>
            </a:pPr>
            <a:r>
              <a:rPr lang="id" u="sng">
                <a:solidFill>
                  <a:schemeClr val="hlink"/>
                </a:solidFill>
                <a:hlinkClick r:id="rId3"/>
              </a:rPr>
              <a:t>https://developer.android.com/reference/android/util/Log</a:t>
            </a:r>
            <a:r>
              <a:rPr lang="id"/>
              <a:t>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Log Level</a:t>
            </a:r>
            <a:endParaRPr/>
          </a:p>
        </p:txBody>
      </p:sp>
      <p:sp>
        <p:nvSpPr>
          <p:cNvPr id="575" name="Google Shape;575;p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Berbeda dengan println biasanya, pada Log, terdapat yang namanya Level, yaitu level informasi yang ingin kita tampilkan</a:t>
            </a:r>
            <a:endParaRPr/>
          </a:p>
          <a:p>
            <a:pPr indent="-311150" lvl="0" marL="457200" rtl="0" algn="l">
              <a:spcBef>
                <a:spcPts val="0"/>
              </a:spcBef>
              <a:spcAft>
                <a:spcPts val="0"/>
              </a:spcAft>
              <a:buSzPts val="1300"/>
              <a:buChar char="●"/>
            </a:pPr>
            <a:r>
              <a:rPr lang="id"/>
              <a:t>Android mendukung beberapa jenis Log Level</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 Log Level</a:t>
            </a:r>
            <a:endParaRPr/>
          </a:p>
        </p:txBody>
      </p:sp>
      <p:graphicFrame>
        <p:nvGraphicFramePr>
          <p:cNvPr id="581" name="Google Shape;581;p97"/>
          <p:cNvGraphicFramePr/>
          <p:nvPr/>
        </p:nvGraphicFramePr>
        <p:xfrm>
          <a:off x="952500" y="2190750"/>
          <a:ext cx="3000000" cy="3000000"/>
        </p:xfrm>
        <a:graphic>
          <a:graphicData uri="http://schemas.openxmlformats.org/drawingml/2006/table">
            <a:tbl>
              <a:tblPr>
                <a:noFill/>
                <a:tableStyleId>{01BC04A0-AAF1-483C-969A-5ADE6A5DA5C2}</a:tableStyleId>
              </a:tblPr>
              <a:tblGrid>
                <a:gridCol w="3619500"/>
                <a:gridCol w="3619500"/>
              </a:tblGrid>
              <a:tr h="381000">
                <a:tc>
                  <a:txBody>
                    <a:bodyPr/>
                    <a:lstStyle/>
                    <a:p>
                      <a:pPr indent="0" lvl="0" marL="0" rtl="0" algn="l">
                        <a:spcBef>
                          <a:spcPts val="0"/>
                        </a:spcBef>
                        <a:spcAft>
                          <a:spcPts val="0"/>
                        </a:spcAft>
                        <a:buNone/>
                      </a:pPr>
                      <a:r>
                        <a:rPr lang="id"/>
                        <a:t>Log Level</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VERBOSE</a:t>
                      </a:r>
                      <a:endParaRPr/>
                    </a:p>
                  </a:txBody>
                  <a:tcPr marT="91425" marB="91425" marR="91425" marL="91425"/>
                </a:tc>
                <a:tc>
                  <a:txBody>
                    <a:bodyPr/>
                    <a:lstStyle/>
                    <a:p>
                      <a:pPr indent="0" lvl="0" marL="0" rtl="0" algn="l">
                        <a:spcBef>
                          <a:spcPts val="0"/>
                        </a:spcBef>
                        <a:spcAft>
                          <a:spcPts val="0"/>
                        </a:spcAft>
                        <a:buNone/>
                      </a:pPr>
                      <a:r>
                        <a:rPr lang="id"/>
                        <a:t>Log.v(tag, message?, throwable?)</a:t>
                      </a:r>
                      <a:endParaRPr/>
                    </a:p>
                  </a:txBody>
                  <a:tcPr marT="91425" marB="91425" marR="91425" marL="91425"/>
                </a:tc>
              </a:tr>
              <a:tr h="381000">
                <a:tc>
                  <a:txBody>
                    <a:bodyPr/>
                    <a:lstStyle/>
                    <a:p>
                      <a:pPr indent="0" lvl="0" marL="0" rtl="0" algn="l">
                        <a:spcBef>
                          <a:spcPts val="0"/>
                        </a:spcBef>
                        <a:spcAft>
                          <a:spcPts val="0"/>
                        </a:spcAft>
                        <a:buNone/>
                      </a:pPr>
                      <a:r>
                        <a:rPr lang="id"/>
                        <a:t>DEBUG</a:t>
                      </a:r>
                      <a:endParaRPr/>
                    </a:p>
                  </a:txBody>
                  <a:tcPr marT="91425" marB="91425" marR="91425" marL="91425"/>
                </a:tc>
                <a:tc>
                  <a:txBody>
                    <a:bodyPr/>
                    <a:lstStyle/>
                    <a:p>
                      <a:pPr indent="0" lvl="0" marL="0" rtl="0" algn="l">
                        <a:spcBef>
                          <a:spcPts val="0"/>
                        </a:spcBef>
                        <a:spcAft>
                          <a:spcPts val="0"/>
                        </a:spcAft>
                        <a:buNone/>
                      </a:pPr>
                      <a:r>
                        <a:rPr lang="id"/>
                        <a:t>Log.d(tag, message?, throwable?)</a:t>
                      </a:r>
                      <a:endParaRPr/>
                    </a:p>
                  </a:txBody>
                  <a:tcPr marT="91425" marB="91425" marR="91425" marL="91425"/>
                </a:tc>
              </a:tr>
              <a:tr h="381000">
                <a:tc>
                  <a:txBody>
                    <a:bodyPr/>
                    <a:lstStyle/>
                    <a:p>
                      <a:pPr indent="0" lvl="0" marL="0" rtl="0" algn="l">
                        <a:spcBef>
                          <a:spcPts val="0"/>
                        </a:spcBef>
                        <a:spcAft>
                          <a:spcPts val="0"/>
                        </a:spcAft>
                        <a:buNone/>
                      </a:pPr>
                      <a:r>
                        <a:rPr lang="id"/>
                        <a:t>INFO</a:t>
                      </a:r>
                      <a:endParaRPr/>
                    </a:p>
                  </a:txBody>
                  <a:tcPr marT="91425" marB="91425" marR="91425" marL="91425"/>
                </a:tc>
                <a:tc>
                  <a:txBody>
                    <a:bodyPr/>
                    <a:lstStyle/>
                    <a:p>
                      <a:pPr indent="0" lvl="0" marL="0" rtl="0" algn="l">
                        <a:spcBef>
                          <a:spcPts val="0"/>
                        </a:spcBef>
                        <a:spcAft>
                          <a:spcPts val="0"/>
                        </a:spcAft>
                        <a:buNone/>
                      </a:pPr>
                      <a:r>
                        <a:rPr lang="id"/>
                        <a:t>Log.i(tag, message?, throwable?)</a:t>
                      </a:r>
                      <a:endParaRPr/>
                    </a:p>
                  </a:txBody>
                  <a:tcPr marT="91425" marB="91425" marR="91425" marL="91425"/>
                </a:tc>
              </a:tr>
              <a:tr h="381000">
                <a:tc>
                  <a:txBody>
                    <a:bodyPr/>
                    <a:lstStyle/>
                    <a:p>
                      <a:pPr indent="0" lvl="0" marL="0" rtl="0" algn="l">
                        <a:spcBef>
                          <a:spcPts val="0"/>
                        </a:spcBef>
                        <a:spcAft>
                          <a:spcPts val="0"/>
                        </a:spcAft>
                        <a:buNone/>
                      </a:pPr>
                      <a:r>
                        <a:rPr lang="id"/>
                        <a:t>WARN</a:t>
                      </a:r>
                      <a:endParaRPr/>
                    </a:p>
                  </a:txBody>
                  <a:tcPr marT="91425" marB="91425" marR="91425" marL="91425"/>
                </a:tc>
                <a:tc>
                  <a:txBody>
                    <a:bodyPr/>
                    <a:lstStyle/>
                    <a:p>
                      <a:pPr indent="0" lvl="0" marL="0" rtl="0" algn="l">
                        <a:spcBef>
                          <a:spcPts val="0"/>
                        </a:spcBef>
                        <a:spcAft>
                          <a:spcPts val="0"/>
                        </a:spcAft>
                        <a:buNone/>
                      </a:pPr>
                      <a:r>
                        <a:rPr lang="id"/>
                        <a:t>Log.w(tag, message?, throwable?)</a:t>
                      </a:r>
                      <a:endParaRPr/>
                    </a:p>
                  </a:txBody>
                  <a:tcPr marT="91425" marB="91425" marR="91425" marL="91425"/>
                </a:tc>
              </a:tr>
              <a:tr h="381000">
                <a:tc>
                  <a:txBody>
                    <a:bodyPr/>
                    <a:lstStyle/>
                    <a:p>
                      <a:pPr indent="0" lvl="0" marL="0" rtl="0" algn="l">
                        <a:spcBef>
                          <a:spcPts val="0"/>
                        </a:spcBef>
                        <a:spcAft>
                          <a:spcPts val="0"/>
                        </a:spcAft>
                        <a:buNone/>
                      </a:pPr>
                      <a:r>
                        <a:rPr lang="id"/>
                        <a:t>ERROR</a:t>
                      </a:r>
                      <a:endParaRPr/>
                    </a:p>
                  </a:txBody>
                  <a:tcPr marT="91425" marB="91425" marR="91425" marL="91425"/>
                </a:tc>
                <a:tc>
                  <a:txBody>
                    <a:bodyPr/>
                    <a:lstStyle/>
                    <a:p>
                      <a:pPr indent="0" lvl="0" marL="0" rtl="0" algn="l">
                        <a:spcBef>
                          <a:spcPts val="0"/>
                        </a:spcBef>
                        <a:spcAft>
                          <a:spcPts val="0"/>
                        </a:spcAft>
                        <a:buNone/>
                      </a:pPr>
                      <a:r>
                        <a:rPr lang="id"/>
                        <a:t>Log.e(tag, message?, throwable?)</a:t>
                      </a:r>
                      <a:endParaRPr/>
                    </a:p>
                  </a:txBody>
                  <a:tcPr marT="91425" marB="91425" marR="91425" marL="91425"/>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Log</a:t>
            </a:r>
            <a:endParaRPr/>
          </a:p>
        </p:txBody>
      </p:sp>
      <p:pic>
        <p:nvPicPr>
          <p:cNvPr id="587" name="Google Shape;587;p98"/>
          <p:cNvPicPr preferRelativeResize="0"/>
          <p:nvPr/>
        </p:nvPicPr>
        <p:blipFill>
          <a:blip r:embed="rId3">
            <a:alphaModFix/>
          </a:blip>
          <a:stretch>
            <a:fillRect/>
          </a:stretch>
        </p:blipFill>
        <p:spPr>
          <a:xfrm>
            <a:off x="152400" y="2006250"/>
            <a:ext cx="8839199" cy="178615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Log</a:t>
            </a:r>
            <a:endParaRPr/>
          </a:p>
        </p:txBody>
      </p:sp>
      <p:pic>
        <p:nvPicPr>
          <p:cNvPr id="593" name="Google Shape;593;p99"/>
          <p:cNvPicPr preferRelativeResize="0"/>
          <p:nvPr/>
        </p:nvPicPr>
        <p:blipFill>
          <a:blip r:embed="rId3">
            <a:alphaModFix/>
          </a:blip>
          <a:stretch>
            <a:fillRect/>
          </a:stretch>
        </p:blipFill>
        <p:spPr>
          <a:xfrm>
            <a:off x="152400" y="2006250"/>
            <a:ext cx="8510984" cy="298485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1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Resource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Resource</a:t>
            </a:r>
            <a:endParaRPr/>
          </a:p>
        </p:txBody>
      </p:sp>
      <p:sp>
        <p:nvSpPr>
          <p:cNvPr id="604" name="Google Shape;604;p1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Resource adalah file tambahan atau konten statis yang biasanya digunakan di kode program kita</a:t>
            </a:r>
            <a:endParaRPr/>
          </a:p>
          <a:p>
            <a:pPr indent="-311150" lvl="0" marL="457200" rtl="0" algn="l">
              <a:spcBef>
                <a:spcPts val="0"/>
              </a:spcBef>
              <a:spcAft>
                <a:spcPts val="0"/>
              </a:spcAft>
              <a:buSzPts val="1300"/>
              <a:buChar char="●"/>
            </a:pPr>
            <a:r>
              <a:rPr lang="id"/>
              <a:t>Seperti contohnya text, gambar, layout, animasi, dan lain-lain</a:t>
            </a:r>
            <a:endParaRPr/>
          </a:p>
          <a:p>
            <a:pPr indent="-311150" lvl="0" marL="457200" rtl="0" algn="l">
              <a:spcBef>
                <a:spcPts val="0"/>
              </a:spcBef>
              <a:spcAft>
                <a:spcPts val="0"/>
              </a:spcAft>
              <a:buSzPts val="1300"/>
              <a:buChar char="●"/>
            </a:pPr>
            <a:r>
              <a:rPr lang="id"/>
              <a:t>Android sendiri mendukung banyak sekali resource, kita akan bahas secara bertahap</a:t>
            </a:r>
            <a:endParaRPr/>
          </a:p>
          <a:p>
            <a:pPr indent="-311150" lvl="0" marL="457200" rtl="0" algn="l">
              <a:spcBef>
                <a:spcPts val="0"/>
              </a:spcBef>
              <a:spcAft>
                <a:spcPts val="0"/>
              </a:spcAft>
              <a:buSzPts val="1300"/>
              <a:buChar char="●"/>
            </a:pPr>
            <a:r>
              <a:rPr lang="id"/>
              <a:t>Pertanyaannya, bagaimana untuk mengambil data resource nya?</a:t>
            </a:r>
            <a:endParaRPr/>
          </a:p>
          <a:p>
            <a:pPr indent="-311150" lvl="0" marL="457200" rtl="0" algn="l">
              <a:spcBef>
                <a:spcPts val="0"/>
              </a:spcBef>
              <a:spcAft>
                <a:spcPts val="0"/>
              </a:spcAft>
              <a:buSzPts val="1300"/>
              <a:buChar char="●"/>
            </a:pPr>
            <a:r>
              <a:rPr lang="id"/>
              <a:t>Untuk mengambil data resource nya, kita bisa menggunakan class </a:t>
            </a:r>
            <a:r>
              <a:rPr lang="id"/>
              <a:t>Resources</a:t>
            </a:r>
            <a:endParaRPr/>
          </a:p>
          <a:p>
            <a:pPr indent="-311150" lvl="0" marL="457200" rtl="0" algn="l">
              <a:spcBef>
                <a:spcPts val="0"/>
              </a:spcBef>
              <a:spcAft>
                <a:spcPts val="0"/>
              </a:spcAft>
              <a:buSzPts val="1300"/>
              <a:buChar char="●"/>
            </a:pPr>
            <a:r>
              <a:rPr lang="id" u="sng">
                <a:solidFill>
                  <a:schemeClr val="hlink"/>
                </a:solidFill>
                <a:hlinkClick r:id="rId3"/>
              </a:rPr>
              <a:t>https://developer.android.com/reference/android/content/res/Resources</a:t>
            </a:r>
            <a:r>
              <a:rPr lang="id"/>
              <a:t>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Resource (1)</a:t>
            </a:r>
            <a:endParaRPr/>
          </a:p>
        </p:txBody>
      </p:sp>
      <p:graphicFrame>
        <p:nvGraphicFramePr>
          <p:cNvPr id="610" name="Google Shape;610;p102"/>
          <p:cNvGraphicFramePr/>
          <p:nvPr/>
        </p:nvGraphicFramePr>
        <p:xfrm>
          <a:off x="952500" y="2190750"/>
          <a:ext cx="3000000" cy="3000000"/>
        </p:xfrm>
        <a:graphic>
          <a:graphicData uri="http://schemas.openxmlformats.org/drawingml/2006/table">
            <a:tbl>
              <a:tblPr>
                <a:noFill/>
                <a:tableStyleId>{01BC04A0-AAF1-483C-969A-5ADE6A5DA5C2}</a:tableStyleId>
              </a:tblPr>
              <a:tblGrid>
                <a:gridCol w="2038375"/>
                <a:gridCol w="5200625"/>
              </a:tblGrid>
              <a:tr h="381000">
                <a:tc>
                  <a:txBody>
                    <a:bodyPr/>
                    <a:lstStyle/>
                    <a:p>
                      <a:pPr indent="0" lvl="0" marL="0" rtl="0" algn="l">
                        <a:spcBef>
                          <a:spcPts val="0"/>
                        </a:spcBef>
                        <a:spcAft>
                          <a:spcPts val="0"/>
                        </a:spcAft>
                        <a:buNone/>
                      </a:pPr>
                      <a:r>
                        <a:rPr lang="id"/>
                        <a:t>Resource Directory</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animator</a:t>
                      </a:r>
                      <a:endParaRPr/>
                    </a:p>
                  </a:txBody>
                  <a:tcPr marT="91425" marB="91425" marR="91425" marL="91425"/>
                </a:tc>
                <a:tc>
                  <a:txBody>
                    <a:bodyPr/>
                    <a:lstStyle/>
                    <a:p>
                      <a:pPr indent="0" lvl="0" marL="0" rtl="0" algn="l">
                        <a:spcBef>
                          <a:spcPts val="0"/>
                        </a:spcBef>
                        <a:spcAft>
                          <a:spcPts val="0"/>
                        </a:spcAft>
                        <a:buNone/>
                      </a:pPr>
                      <a:r>
                        <a:rPr lang="id"/>
                        <a:t>XML file definisi property animations</a:t>
                      </a:r>
                      <a:endParaRPr/>
                    </a:p>
                  </a:txBody>
                  <a:tcPr marT="91425" marB="91425" marR="91425" marL="91425"/>
                </a:tc>
              </a:tr>
              <a:tr h="381000">
                <a:tc>
                  <a:txBody>
                    <a:bodyPr/>
                    <a:lstStyle/>
                    <a:p>
                      <a:pPr indent="0" lvl="0" marL="0" rtl="0" algn="l">
                        <a:spcBef>
                          <a:spcPts val="0"/>
                        </a:spcBef>
                        <a:spcAft>
                          <a:spcPts val="0"/>
                        </a:spcAft>
                        <a:buNone/>
                      </a:pPr>
                      <a:r>
                        <a:rPr lang="id"/>
                        <a:t>anim</a:t>
                      </a:r>
                      <a:endParaRPr/>
                    </a:p>
                  </a:txBody>
                  <a:tcPr marT="91425" marB="91425" marR="91425" marL="91425"/>
                </a:tc>
                <a:tc>
                  <a:txBody>
                    <a:bodyPr/>
                    <a:lstStyle/>
                    <a:p>
                      <a:pPr indent="0" lvl="0" marL="0" rtl="0" algn="l">
                        <a:spcBef>
                          <a:spcPts val="0"/>
                        </a:spcBef>
                        <a:spcAft>
                          <a:spcPts val="0"/>
                        </a:spcAft>
                        <a:buNone/>
                      </a:pPr>
                      <a:r>
                        <a:rPr lang="id"/>
                        <a:t>XML file definisi tween animations</a:t>
                      </a:r>
                      <a:endParaRPr/>
                    </a:p>
                  </a:txBody>
                  <a:tcPr marT="91425" marB="91425" marR="91425" marL="91425"/>
                </a:tc>
              </a:tr>
              <a:tr h="381000">
                <a:tc>
                  <a:txBody>
                    <a:bodyPr/>
                    <a:lstStyle/>
                    <a:p>
                      <a:pPr indent="0" lvl="0" marL="0" rtl="0" algn="l">
                        <a:spcBef>
                          <a:spcPts val="0"/>
                        </a:spcBef>
                        <a:spcAft>
                          <a:spcPts val="0"/>
                        </a:spcAft>
                        <a:buNone/>
                      </a:pPr>
                      <a:r>
                        <a:rPr lang="id"/>
                        <a:t>color</a:t>
                      </a:r>
                      <a:endParaRPr/>
                    </a:p>
                  </a:txBody>
                  <a:tcPr marT="91425" marB="91425" marR="91425" marL="91425"/>
                </a:tc>
                <a:tc>
                  <a:txBody>
                    <a:bodyPr/>
                    <a:lstStyle/>
                    <a:p>
                      <a:pPr indent="0" lvl="0" marL="0" rtl="0" algn="l">
                        <a:spcBef>
                          <a:spcPts val="0"/>
                        </a:spcBef>
                        <a:spcAft>
                          <a:spcPts val="0"/>
                        </a:spcAft>
                        <a:buNone/>
                      </a:pPr>
                      <a:r>
                        <a:rPr lang="id"/>
                        <a:t>XML file definisi warna</a:t>
                      </a:r>
                      <a:endParaRPr/>
                    </a:p>
                  </a:txBody>
                  <a:tcPr marT="91425" marB="91425" marR="91425" marL="91425"/>
                </a:tc>
              </a:tr>
              <a:tr h="381000">
                <a:tc>
                  <a:txBody>
                    <a:bodyPr/>
                    <a:lstStyle/>
                    <a:p>
                      <a:pPr indent="0" lvl="0" marL="0" rtl="0" algn="l">
                        <a:spcBef>
                          <a:spcPts val="0"/>
                        </a:spcBef>
                        <a:spcAft>
                          <a:spcPts val="0"/>
                        </a:spcAft>
                        <a:buNone/>
                      </a:pPr>
                      <a:r>
                        <a:rPr lang="id"/>
                        <a:t>drawable</a:t>
                      </a:r>
                      <a:endParaRPr/>
                    </a:p>
                  </a:txBody>
                  <a:tcPr marT="91425" marB="91425" marR="91425" marL="91425"/>
                </a:tc>
                <a:tc>
                  <a:txBody>
                    <a:bodyPr/>
                    <a:lstStyle/>
                    <a:p>
                      <a:pPr indent="0" lvl="0" marL="0" rtl="0" algn="l">
                        <a:spcBef>
                          <a:spcPts val="0"/>
                        </a:spcBef>
                        <a:spcAft>
                          <a:spcPts val="0"/>
                        </a:spcAft>
                        <a:buNone/>
                      </a:pPr>
                      <a:r>
                        <a:rPr lang="id"/>
                        <a:t>Bitmap files (png, jpg, gif) atau XML file drawable resource</a:t>
                      </a:r>
                      <a:endParaRPr/>
                    </a:p>
                  </a:txBody>
                  <a:tcPr marT="91425" marB="91425" marR="91425" marL="91425"/>
                </a:tc>
              </a:tr>
              <a:tr h="381000">
                <a:tc>
                  <a:txBody>
                    <a:bodyPr/>
                    <a:lstStyle/>
                    <a:p>
                      <a:pPr indent="0" lvl="0" marL="0" rtl="0" algn="l">
                        <a:spcBef>
                          <a:spcPts val="0"/>
                        </a:spcBef>
                        <a:spcAft>
                          <a:spcPts val="0"/>
                        </a:spcAft>
                        <a:buNone/>
                      </a:pPr>
                      <a:r>
                        <a:rPr lang="id"/>
                        <a:t>mipmap</a:t>
                      </a:r>
                      <a:endParaRPr/>
                    </a:p>
                  </a:txBody>
                  <a:tcPr marT="91425" marB="91425" marR="91425" marL="91425"/>
                </a:tc>
                <a:tc>
                  <a:txBody>
                    <a:bodyPr/>
                    <a:lstStyle/>
                    <a:p>
                      <a:pPr indent="0" lvl="0" marL="0" rtl="0" algn="l">
                        <a:spcBef>
                          <a:spcPts val="0"/>
                        </a:spcBef>
                        <a:spcAft>
                          <a:spcPts val="0"/>
                        </a:spcAft>
                        <a:buNone/>
                      </a:pPr>
                      <a:r>
                        <a:rPr lang="id"/>
                        <a:t>Drawable file untuk icon launcher</a:t>
                      </a:r>
                      <a:endParaRPr/>
                    </a:p>
                  </a:txBody>
                  <a:tcPr marT="91425" marB="91425" marR="91425" marL="91425"/>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Resource (2)</a:t>
            </a:r>
            <a:endParaRPr/>
          </a:p>
        </p:txBody>
      </p:sp>
      <p:graphicFrame>
        <p:nvGraphicFramePr>
          <p:cNvPr id="616" name="Google Shape;616;p103"/>
          <p:cNvGraphicFramePr/>
          <p:nvPr/>
        </p:nvGraphicFramePr>
        <p:xfrm>
          <a:off x="952500" y="2190750"/>
          <a:ext cx="3000000" cy="3000000"/>
        </p:xfrm>
        <a:graphic>
          <a:graphicData uri="http://schemas.openxmlformats.org/drawingml/2006/table">
            <a:tbl>
              <a:tblPr>
                <a:noFill/>
                <a:tableStyleId>{01BC04A0-AAF1-483C-969A-5ADE6A5DA5C2}</a:tableStyleId>
              </a:tblPr>
              <a:tblGrid>
                <a:gridCol w="2064175"/>
                <a:gridCol w="5174825"/>
              </a:tblGrid>
              <a:tr h="381000">
                <a:tc>
                  <a:txBody>
                    <a:bodyPr/>
                    <a:lstStyle/>
                    <a:p>
                      <a:pPr indent="0" lvl="0" marL="0" rtl="0" algn="l">
                        <a:spcBef>
                          <a:spcPts val="0"/>
                        </a:spcBef>
                        <a:spcAft>
                          <a:spcPts val="0"/>
                        </a:spcAft>
                        <a:buNone/>
                      </a:pPr>
                      <a:r>
                        <a:rPr lang="id"/>
                        <a:t>Resource Directory</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layout</a:t>
                      </a:r>
                      <a:endParaRPr/>
                    </a:p>
                  </a:txBody>
                  <a:tcPr marT="91425" marB="91425" marR="91425" marL="91425"/>
                </a:tc>
                <a:tc>
                  <a:txBody>
                    <a:bodyPr/>
                    <a:lstStyle/>
                    <a:p>
                      <a:pPr indent="0" lvl="0" marL="0" rtl="0" algn="l">
                        <a:spcBef>
                          <a:spcPts val="0"/>
                        </a:spcBef>
                        <a:spcAft>
                          <a:spcPts val="0"/>
                        </a:spcAft>
                        <a:buNone/>
                      </a:pPr>
                      <a:r>
                        <a:rPr lang="id"/>
                        <a:t>XML file definisi layout user interface</a:t>
                      </a:r>
                      <a:endParaRPr/>
                    </a:p>
                  </a:txBody>
                  <a:tcPr marT="91425" marB="91425" marR="91425" marL="91425"/>
                </a:tc>
              </a:tr>
              <a:tr h="381000">
                <a:tc>
                  <a:txBody>
                    <a:bodyPr/>
                    <a:lstStyle/>
                    <a:p>
                      <a:pPr indent="0" lvl="0" marL="0" rtl="0" algn="l">
                        <a:spcBef>
                          <a:spcPts val="0"/>
                        </a:spcBef>
                        <a:spcAft>
                          <a:spcPts val="0"/>
                        </a:spcAft>
                        <a:buNone/>
                      </a:pPr>
                      <a:r>
                        <a:rPr lang="id"/>
                        <a:t>menu</a:t>
                      </a:r>
                      <a:endParaRPr/>
                    </a:p>
                  </a:txBody>
                  <a:tcPr marT="91425" marB="91425" marR="91425" marL="91425"/>
                </a:tc>
                <a:tc>
                  <a:txBody>
                    <a:bodyPr/>
                    <a:lstStyle/>
                    <a:p>
                      <a:pPr indent="0" lvl="0" marL="0" rtl="0" algn="l">
                        <a:spcBef>
                          <a:spcPts val="0"/>
                        </a:spcBef>
                        <a:spcAft>
                          <a:spcPts val="0"/>
                        </a:spcAft>
                        <a:buNone/>
                      </a:pPr>
                      <a:r>
                        <a:rPr lang="id"/>
                        <a:t>XML file definisi app menu</a:t>
                      </a:r>
                      <a:endParaRPr/>
                    </a:p>
                  </a:txBody>
                  <a:tcPr marT="91425" marB="91425" marR="91425" marL="91425"/>
                </a:tc>
              </a:tr>
              <a:tr h="381000">
                <a:tc>
                  <a:txBody>
                    <a:bodyPr/>
                    <a:lstStyle/>
                    <a:p>
                      <a:pPr indent="0" lvl="0" marL="0" rtl="0" algn="l">
                        <a:spcBef>
                          <a:spcPts val="0"/>
                        </a:spcBef>
                        <a:spcAft>
                          <a:spcPts val="0"/>
                        </a:spcAft>
                        <a:buNone/>
                      </a:pPr>
                      <a:r>
                        <a:rPr lang="id"/>
                        <a:t>raw</a:t>
                      </a:r>
                      <a:endParaRPr/>
                    </a:p>
                  </a:txBody>
                  <a:tcPr marT="91425" marB="91425" marR="91425" marL="91425"/>
                </a:tc>
                <a:tc>
                  <a:txBody>
                    <a:bodyPr/>
                    <a:lstStyle/>
                    <a:p>
                      <a:pPr indent="0" lvl="0" marL="0" rtl="0" algn="l">
                        <a:spcBef>
                          <a:spcPts val="0"/>
                        </a:spcBef>
                        <a:spcAft>
                          <a:spcPts val="0"/>
                        </a:spcAft>
                        <a:buNone/>
                      </a:pPr>
                      <a:r>
                        <a:rPr lang="id"/>
                        <a:t>File yang utuh lainnya</a:t>
                      </a:r>
                      <a:endParaRPr/>
                    </a:p>
                  </a:txBody>
                  <a:tcPr marT="91425" marB="91425" marR="91425" marL="91425"/>
                </a:tc>
              </a:tr>
              <a:tr h="381000">
                <a:tc>
                  <a:txBody>
                    <a:bodyPr/>
                    <a:lstStyle/>
                    <a:p>
                      <a:pPr indent="0" lvl="0" marL="0" rtl="0" algn="l">
                        <a:spcBef>
                          <a:spcPts val="0"/>
                        </a:spcBef>
                        <a:spcAft>
                          <a:spcPts val="0"/>
                        </a:spcAft>
                        <a:buNone/>
                      </a:pPr>
                      <a:r>
                        <a:rPr lang="id"/>
                        <a:t>values</a:t>
                      </a:r>
                      <a:endParaRPr/>
                    </a:p>
                  </a:txBody>
                  <a:tcPr marT="91425" marB="91425" marR="91425" marL="91425"/>
                </a:tc>
                <a:tc>
                  <a:txBody>
                    <a:bodyPr/>
                    <a:lstStyle/>
                    <a:p>
                      <a:pPr indent="0" lvl="0" marL="0" rtl="0" algn="l">
                        <a:spcBef>
                          <a:spcPts val="0"/>
                        </a:spcBef>
                        <a:spcAft>
                          <a:spcPts val="0"/>
                        </a:spcAft>
                        <a:buNone/>
                      </a:pPr>
                      <a:r>
                        <a:rPr lang="id"/>
                        <a:t>XML file yang berisi value seperti string, integer dan lain-lain</a:t>
                      </a:r>
                      <a:endParaRPr/>
                    </a:p>
                  </a:txBody>
                  <a:tcPr marT="91425" marB="91425" marR="91425" marL="91425"/>
                </a:tc>
              </a:tr>
              <a:tr h="381000">
                <a:tc>
                  <a:txBody>
                    <a:bodyPr/>
                    <a:lstStyle/>
                    <a:p>
                      <a:pPr indent="0" lvl="0" marL="0" rtl="0" algn="l">
                        <a:spcBef>
                          <a:spcPts val="0"/>
                        </a:spcBef>
                        <a:spcAft>
                          <a:spcPts val="0"/>
                        </a:spcAft>
                        <a:buNone/>
                      </a:pPr>
                      <a:r>
                        <a:rPr lang="id"/>
                        <a:t>xml</a:t>
                      </a:r>
                      <a:endParaRPr/>
                    </a:p>
                  </a:txBody>
                  <a:tcPr marT="91425" marB="91425" marR="91425" marL="91425"/>
                </a:tc>
                <a:tc>
                  <a:txBody>
                    <a:bodyPr/>
                    <a:lstStyle/>
                    <a:p>
                      <a:pPr indent="0" lvl="0" marL="0" rtl="0" algn="l">
                        <a:spcBef>
                          <a:spcPts val="0"/>
                        </a:spcBef>
                        <a:spcAft>
                          <a:spcPts val="0"/>
                        </a:spcAft>
                        <a:buNone/>
                      </a:pPr>
                      <a:r>
                        <a:rPr lang="id"/>
                        <a:t>XML file yang bisa dibaca menggunakan Resources.getXML()</a:t>
                      </a:r>
                      <a:endParaRPr/>
                    </a:p>
                  </a:txBody>
                  <a:tcPr marT="91425" marB="91425" marR="91425" marL="91425"/>
                </a:tc>
              </a:tr>
              <a:tr h="381000">
                <a:tc>
                  <a:txBody>
                    <a:bodyPr/>
                    <a:lstStyle/>
                    <a:p>
                      <a:pPr indent="0" lvl="0" marL="0" rtl="0" algn="l">
                        <a:spcBef>
                          <a:spcPts val="0"/>
                        </a:spcBef>
                        <a:spcAft>
                          <a:spcPts val="0"/>
                        </a:spcAft>
                        <a:buNone/>
                      </a:pPr>
                      <a:r>
                        <a:rPr lang="id"/>
                        <a:t>font</a:t>
                      </a:r>
                      <a:endParaRPr/>
                    </a:p>
                  </a:txBody>
                  <a:tcPr marT="91425" marB="91425" marR="91425" marL="91425"/>
                </a:tc>
                <a:tc>
                  <a:txBody>
                    <a:bodyPr/>
                    <a:lstStyle/>
                    <a:p>
                      <a:pPr indent="0" lvl="0" marL="0" rtl="0" algn="l">
                        <a:spcBef>
                          <a:spcPts val="0"/>
                        </a:spcBef>
                        <a:spcAft>
                          <a:spcPts val="0"/>
                        </a:spcAft>
                        <a:buNone/>
                      </a:pPr>
                      <a:r>
                        <a:rPr lang="id"/>
                        <a:t>Font files</a:t>
                      </a:r>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Versi Android</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Layaknya sistem operasi, Android sendiri sudah berkembang sejak pertama kali dikenalkan</a:t>
            </a:r>
            <a:endParaRPr/>
          </a:p>
          <a:p>
            <a:pPr indent="-311150" lvl="0" marL="457200" rtl="0" algn="l">
              <a:spcBef>
                <a:spcPts val="0"/>
              </a:spcBef>
              <a:spcAft>
                <a:spcPts val="0"/>
              </a:spcAft>
              <a:buSzPts val="1300"/>
              <a:buChar char="●"/>
            </a:pPr>
            <a:r>
              <a:rPr lang="id"/>
              <a:t>Ketika materi ini dibuat, Android sudah versi 11</a:t>
            </a:r>
            <a:endParaRPr/>
          </a:p>
          <a:p>
            <a:pPr indent="-311150" lvl="0" marL="457200" rtl="0" algn="l">
              <a:spcBef>
                <a:spcPts val="0"/>
              </a:spcBef>
              <a:spcAft>
                <a:spcPts val="0"/>
              </a:spcAft>
              <a:buSzPts val="1300"/>
              <a:buChar char="●"/>
            </a:pPr>
            <a:r>
              <a:rPr lang="id"/>
              <a:t>Namun bukan berarti semua perangkat suda menggunakan Android versi 11, bisa jadi beberapa perangkat tidak mendukung sistem operasi Android versi terbaru</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Pembahasan Resources</a:t>
            </a:r>
            <a:endParaRPr/>
          </a:p>
        </p:txBody>
      </p:sp>
      <p:sp>
        <p:nvSpPr>
          <p:cNvPr id="622" name="Google Shape;622;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kelas ini, kita tidak akan membahas semua Resources yang ada di Android, karena tiap jenis resource perlu topik masing-masing</a:t>
            </a:r>
            <a:endParaRPr/>
          </a:p>
          <a:p>
            <a:pPr indent="-311150" lvl="0" marL="457200" rtl="0" algn="l">
              <a:spcBef>
                <a:spcPts val="0"/>
              </a:spcBef>
              <a:spcAft>
                <a:spcPts val="0"/>
              </a:spcAft>
              <a:buSzPts val="1300"/>
              <a:buChar char="●"/>
            </a:pPr>
            <a:r>
              <a:rPr lang="id"/>
              <a:t>Contohnya seperti animator atau anim, kita perlu mengenal penggunaan graphics terlebih dahulu di Android, sebelum menggunakan resource tersebut</a:t>
            </a:r>
            <a:endParaRPr/>
          </a:p>
          <a:p>
            <a:pPr indent="-311150" lvl="0" marL="457200" rtl="0" algn="l">
              <a:spcBef>
                <a:spcPts val="0"/>
              </a:spcBef>
              <a:spcAft>
                <a:spcPts val="0"/>
              </a:spcAft>
              <a:buSzPts val="1300"/>
              <a:buChar char="●"/>
            </a:pPr>
            <a:r>
              <a:rPr lang="id"/>
              <a:t>Pada kelas ini, kita akan fokus membahas jenis resource dasar yang memang bisa langsung digunakan seperti values atau layout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Resources di Activity</a:t>
            </a:r>
            <a:endParaRPr/>
          </a:p>
        </p:txBody>
      </p:sp>
      <p:sp>
        <p:nvSpPr>
          <p:cNvPr id="628" name="Google Shape;628;p1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Resources secara otomatis akan dibuatkan di dalam Android Context, dimana Activity adalah turunan dari Android Context</a:t>
            </a:r>
            <a:endParaRPr/>
          </a:p>
          <a:p>
            <a:pPr indent="-311150" lvl="0" marL="457200" rtl="0" algn="l">
              <a:spcBef>
                <a:spcPts val="0"/>
              </a:spcBef>
              <a:spcAft>
                <a:spcPts val="0"/>
              </a:spcAft>
              <a:buSzPts val="1300"/>
              <a:buChar char="●"/>
            </a:pPr>
            <a:r>
              <a:rPr lang="id"/>
              <a:t>Untuk mendapatkan object Resources, kita bisa langsung menggunakan function getResources(), atau jika menggunakan Kotlin, kita bisa langsung panggil property resources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Resource</a:t>
            </a:r>
            <a:endParaRPr/>
          </a:p>
        </p:txBody>
      </p:sp>
      <p:sp>
        <p:nvSpPr>
          <p:cNvPr id="634" name="Google Shape;634;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Setiap kita membuat Resource, secara otomatis resource tersebut akan memiliki id yang secara otomatis ditambahkan ke class R</a:t>
            </a:r>
            <a:endParaRPr/>
          </a:p>
          <a:p>
            <a:pPr indent="-311150" lvl="0" marL="457200" rtl="0" algn="l">
              <a:spcBef>
                <a:spcPts val="0"/>
              </a:spcBef>
              <a:spcAft>
                <a:spcPts val="0"/>
              </a:spcAft>
              <a:buSzPts val="1300"/>
              <a:buChar char="●"/>
            </a:pPr>
            <a:r>
              <a:rPr lang="id"/>
              <a:t>Dengan demikian, untuk mengakses resource id nya di kode program kita, kita bisa langsung menggunakan class R</a:t>
            </a:r>
            <a:endParaRPr/>
          </a:p>
          <a:p>
            <a:pPr indent="-311150" lvl="0" marL="457200" rtl="0" algn="l">
              <a:spcBef>
                <a:spcPts val="0"/>
              </a:spcBef>
              <a:spcAft>
                <a:spcPts val="0"/>
              </a:spcAft>
              <a:buSzPts val="1300"/>
              <a:buChar char="●"/>
            </a:pPr>
            <a:r>
              <a:rPr lang="id"/>
              <a:t>Namun resource juga bisa dipanggil dari resource lainnya, pada kasus ini, kita bisa menggunakan id resource diawali dengan @ dan jenis resource, lalu diikuti dengan id resource, misal @string/id_stri</a:t>
            </a:r>
            <a:r>
              <a:rPr lang="id"/>
              <a:t>ng</a:t>
            </a:r>
            <a:endParaRPr/>
          </a:p>
          <a:p>
            <a:pPr indent="-311150" lvl="0" marL="457200" rtl="0" algn="l">
              <a:spcBef>
                <a:spcPts val="0"/>
              </a:spcBef>
              <a:spcAft>
                <a:spcPts val="0"/>
              </a:spcAft>
              <a:buSzPts val="1300"/>
              <a:buChar char="●"/>
            </a:pPr>
            <a:r>
              <a:rPr lang="id"/>
              <a:t>Contohnya pada layout, ketika kita membuat text di button, kita ingin mengisi text nya dari resource string misalnya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Resources</a:t>
            </a:r>
            <a:endParaRPr/>
          </a:p>
        </p:txBody>
      </p:sp>
      <p:pic>
        <p:nvPicPr>
          <p:cNvPr id="640" name="Google Shape;640;p107"/>
          <p:cNvPicPr preferRelativeResize="0"/>
          <p:nvPr/>
        </p:nvPicPr>
        <p:blipFill>
          <a:blip r:embed="rId3">
            <a:alphaModFix/>
          </a:blip>
          <a:stretch>
            <a:fillRect/>
          </a:stretch>
        </p:blipFill>
        <p:spPr>
          <a:xfrm>
            <a:off x="152400" y="2006250"/>
            <a:ext cx="8839200" cy="227403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a:t>
            </a:r>
            <a:r>
              <a:rPr lang="id"/>
              <a:t> Resource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Values Resource</a:t>
            </a:r>
            <a:endParaRPr/>
          </a:p>
        </p:txBody>
      </p:sp>
      <p:sp>
        <p:nvSpPr>
          <p:cNvPr id="651" name="Google Shape;651;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Values resource merupakan jenis resource yang biasanya digunakan untuk menyimpan data-data statis yang digunakan di kode program kita, misal string, integer, boolean, color dan lain-lain</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Resource</a:t>
            </a:r>
            <a:endParaRPr/>
          </a:p>
        </p:txBody>
      </p:sp>
      <p:sp>
        <p:nvSpPr>
          <p:cNvPr id="657" name="Google Shape;657;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merupakan resource yang berisi teks</a:t>
            </a:r>
            <a:endParaRPr/>
          </a:p>
          <a:p>
            <a:pPr indent="-311150" lvl="0" marL="457200" rtl="0" algn="l">
              <a:spcBef>
                <a:spcPts val="0"/>
              </a:spcBef>
              <a:spcAft>
                <a:spcPts val="0"/>
              </a:spcAft>
              <a:buSzPts val="1300"/>
              <a:buChar char="●"/>
            </a:pPr>
            <a:r>
              <a:rPr lang="id"/>
              <a:t>Rekomendasinya ketika kita membuat tulisan untuk kita tampilkan di halaman UI aplikasi Android kita, disarankan jangan meng-hardcode pada kode program, lebih baik menggunakan String resource</a:t>
            </a:r>
            <a:endParaRPr/>
          </a:p>
          <a:p>
            <a:pPr indent="-311150" lvl="0" marL="457200" rtl="0" algn="l">
              <a:spcBef>
                <a:spcPts val="0"/>
              </a:spcBef>
              <a:spcAft>
                <a:spcPts val="0"/>
              </a:spcAft>
              <a:buSzPts val="1300"/>
              <a:buChar char="●"/>
            </a:pPr>
            <a:r>
              <a:rPr lang="id"/>
              <a:t>Hal ini karena jika kita ingin mengubah text nya, tidak perlu mengubah kode program, selain itu data text nya bisa digunakan ulang di halaman UI berbeda</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Resource</a:t>
            </a:r>
            <a:endParaRPr/>
          </a:p>
        </p:txBody>
      </p:sp>
      <p:pic>
        <p:nvPicPr>
          <p:cNvPr id="663" name="Google Shape;663;p111"/>
          <p:cNvPicPr preferRelativeResize="0"/>
          <p:nvPr/>
        </p:nvPicPr>
        <p:blipFill>
          <a:blip r:embed="rId3">
            <a:alphaModFix/>
          </a:blip>
          <a:stretch>
            <a:fillRect/>
          </a:stretch>
        </p:blipFill>
        <p:spPr>
          <a:xfrm>
            <a:off x="152400" y="2006250"/>
            <a:ext cx="8839200" cy="24476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Resource di Layout</a:t>
            </a:r>
            <a:endParaRPr/>
          </a:p>
        </p:txBody>
      </p:sp>
      <p:pic>
        <p:nvPicPr>
          <p:cNvPr id="669" name="Google Shape;669;p112"/>
          <p:cNvPicPr preferRelativeResize="0"/>
          <p:nvPr/>
        </p:nvPicPr>
        <p:blipFill>
          <a:blip r:embed="rId3">
            <a:alphaModFix/>
          </a:blip>
          <a:stretch>
            <a:fillRect/>
          </a:stretch>
        </p:blipFill>
        <p:spPr>
          <a:xfrm>
            <a:off x="152400" y="2006250"/>
            <a:ext cx="6261242" cy="298484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Formatting String</a:t>
            </a:r>
            <a:endParaRPr/>
          </a:p>
        </p:txBody>
      </p:sp>
      <p:sp>
        <p:nvSpPr>
          <p:cNvPr id="675" name="Google Shape;675;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menggunakan String resource, kita butuh membuat String yang datanya dinamis dan memiliki parameter, contoh pada kasus kita adalah tulisan Hello $name</a:t>
            </a:r>
            <a:endParaRPr/>
          </a:p>
          <a:p>
            <a:pPr indent="-311150" lvl="0" marL="457200" rtl="0" algn="l">
              <a:spcBef>
                <a:spcPts val="0"/>
              </a:spcBef>
              <a:spcAft>
                <a:spcPts val="0"/>
              </a:spcAft>
              <a:buSzPts val="1300"/>
              <a:buChar char="●"/>
            </a:pPr>
            <a:r>
              <a:rPr lang="id"/>
              <a:t>Artinya $name tersebut bisa berubah-ubah</a:t>
            </a:r>
            <a:endParaRPr/>
          </a:p>
          <a:p>
            <a:pPr indent="-311150" lvl="0" marL="457200" rtl="0" algn="l">
              <a:spcBef>
                <a:spcPts val="0"/>
              </a:spcBef>
              <a:spcAft>
                <a:spcPts val="0"/>
              </a:spcAft>
              <a:buSzPts val="1300"/>
              <a:buChar char="●"/>
            </a:pPr>
            <a:r>
              <a:rPr lang="id"/>
              <a:t>Untung nya String resource mendukung hal tersebut, kita bisa menggunakan formatting string pada string resource, caranya cukup gunakan format </a:t>
            </a:r>
            <a:r>
              <a:rPr lang="id"/>
              <a:t>%index$s</a:t>
            </a:r>
            <a:r>
              <a:rPr lang="id"/>
              <a:t> untuk parameter string, atau </a:t>
            </a:r>
            <a:r>
              <a:rPr lang="id"/>
              <a:t>%index$d untuk angka desimal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Distribusi Versi Android</a:t>
            </a:r>
            <a:endParaRPr/>
          </a:p>
        </p:txBody>
      </p:sp>
      <p:pic>
        <p:nvPicPr>
          <p:cNvPr id="212" name="Google Shape;212;p33"/>
          <p:cNvPicPr preferRelativeResize="0"/>
          <p:nvPr/>
        </p:nvPicPr>
        <p:blipFill>
          <a:blip r:embed="rId3">
            <a:alphaModFix/>
          </a:blip>
          <a:stretch>
            <a:fillRect/>
          </a:stretch>
        </p:blipFill>
        <p:spPr>
          <a:xfrm>
            <a:off x="5347525" y="634051"/>
            <a:ext cx="3622950" cy="43570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Resource</a:t>
            </a:r>
            <a:endParaRPr/>
          </a:p>
        </p:txBody>
      </p:sp>
      <p:pic>
        <p:nvPicPr>
          <p:cNvPr id="681" name="Google Shape;681;p114"/>
          <p:cNvPicPr preferRelativeResize="0"/>
          <p:nvPr/>
        </p:nvPicPr>
        <p:blipFill>
          <a:blip r:embed="rId3">
            <a:alphaModFix/>
          </a:blip>
          <a:stretch>
            <a:fillRect/>
          </a:stretch>
        </p:blipFill>
        <p:spPr>
          <a:xfrm>
            <a:off x="152400" y="2006250"/>
            <a:ext cx="8839201" cy="29464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Formatting String</a:t>
            </a:r>
            <a:endParaRPr/>
          </a:p>
        </p:txBody>
      </p:sp>
      <p:pic>
        <p:nvPicPr>
          <p:cNvPr id="687" name="Google Shape;687;p115"/>
          <p:cNvPicPr preferRelativeResize="0"/>
          <p:nvPr/>
        </p:nvPicPr>
        <p:blipFill>
          <a:blip r:embed="rId3">
            <a:alphaModFix/>
          </a:blip>
          <a:stretch>
            <a:fillRect/>
          </a:stretch>
        </p:blipFill>
        <p:spPr>
          <a:xfrm>
            <a:off x="152400" y="2006250"/>
            <a:ext cx="8687250" cy="29848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Array Resource</a:t>
            </a:r>
            <a:endParaRPr/>
          </a:p>
        </p:txBody>
      </p:sp>
      <p:sp>
        <p:nvSpPr>
          <p:cNvPr id="693" name="Google Shape;693;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Values resource juga bisa kita tambahkan tipe resource berupa String Array</a:t>
            </a:r>
            <a:endParaRPr/>
          </a:p>
          <a:p>
            <a:pPr indent="-311150" lvl="0" marL="457200" rtl="0" algn="l">
              <a:spcBef>
                <a:spcPts val="0"/>
              </a:spcBef>
              <a:spcAft>
                <a:spcPts val="0"/>
              </a:spcAft>
              <a:buSzPts val="1300"/>
              <a:buChar char="●"/>
            </a:pPr>
            <a:r>
              <a:rPr lang="id"/>
              <a:t>Kita bisa menggunakan tag &lt;string-array&gt; untuk menambahkan tipe String Array Resource</a:t>
            </a:r>
            <a:endParaRPr/>
          </a:p>
          <a:p>
            <a:pPr indent="-311150" lvl="0" marL="457200" rtl="0" algn="l">
              <a:spcBef>
                <a:spcPts val="0"/>
              </a:spcBef>
              <a:spcAft>
                <a:spcPts val="0"/>
              </a:spcAft>
              <a:buSzPts val="1300"/>
              <a:buChar char="●"/>
            </a:pPr>
            <a:r>
              <a:rPr lang="id"/>
              <a:t>Dan di dalamnya untuk menambahkan tiap datanya, kita bisa gunakan tag &lt;item&gt;</a:t>
            </a:r>
            <a:endParaRPr/>
          </a:p>
          <a:p>
            <a:pPr indent="-311150" lvl="0" marL="457200" rtl="0" algn="l">
              <a:spcBef>
                <a:spcPts val="0"/>
              </a:spcBef>
              <a:spcAft>
                <a:spcPts val="0"/>
              </a:spcAft>
              <a:buSzPts val="1300"/>
              <a:buChar char="●"/>
            </a:pPr>
            <a:r>
              <a:rPr lang="id"/>
              <a:t>String Array Resource secara otomatis akan terdapat di property array di class R</a:t>
            </a:r>
            <a:endParaRPr/>
          </a:p>
          <a:p>
            <a:pPr indent="-311150" lvl="0" marL="457200" rtl="0" algn="l">
              <a:spcBef>
                <a:spcPts val="0"/>
              </a:spcBef>
              <a:spcAft>
                <a:spcPts val="0"/>
              </a:spcAft>
              <a:buSzPts val="1300"/>
              <a:buChar char="●"/>
            </a:pPr>
            <a:r>
              <a:rPr lang="id"/>
              <a:t>Untuk mengambil String Array Resource, kita bisa gunakan function getStringArray(resourceId)</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Array Resource</a:t>
            </a:r>
            <a:endParaRPr/>
          </a:p>
        </p:txBody>
      </p:sp>
      <p:pic>
        <p:nvPicPr>
          <p:cNvPr id="699" name="Google Shape;699;p117"/>
          <p:cNvPicPr preferRelativeResize="0"/>
          <p:nvPr/>
        </p:nvPicPr>
        <p:blipFill>
          <a:blip r:embed="rId3">
            <a:alphaModFix/>
          </a:blip>
          <a:stretch>
            <a:fillRect/>
          </a:stretch>
        </p:blipFill>
        <p:spPr>
          <a:xfrm>
            <a:off x="152400" y="2006250"/>
            <a:ext cx="8839200" cy="212325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String Array Resource</a:t>
            </a:r>
            <a:endParaRPr/>
          </a:p>
        </p:txBody>
      </p:sp>
      <p:pic>
        <p:nvPicPr>
          <p:cNvPr id="705" name="Google Shape;705;p118"/>
          <p:cNvPicPr preferRelativeResize="0"/>
          <p:nvPr/>
        </p:nvPicPr>
        <p:blipFill>
          <a:blip r:embed="rId3">
            <a:alphaModFix/>
          </a:blip>
          <a:stretch>
            <a:fillRect/>
          </a:stretch>
        </p:blipFill>
        <p:spPr>
          <a:xfrm>
            <a:off x="152400" y="2006250"/>
            <a:ext cx="8839201" cy="212514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Value Resource Lainnya</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Value Resource Lainnya</a:t>
            </a:r>
            <a:endParaRPr/>
          </a:p>
        </p:txBody>
      </p:sp>
      <p:sp>
        <p:nvSpPr>
          <p:cNvPr id="716" name="Google Shape;716;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String Resource dan String Array Resource, di dalam Value Resource, kita bisa menambahkan banyak jenis Resource Lainnya</a:t>
            </a:r>
            <a:endParaRPr/>
          </a:p>
          <a:p>
            <a:pPr indent="-311150" lvl="0" marL="457200" rtl="0" algn="l">
              <a:spcBef>
                <a:spcPts val="0"/>
              </a:spcBef>
              <a:spcAft>
                <a:spcPts val="0"/>
              </a:spcAft>
              <a:buSzPts val="1300"/>
              <a:buChar char="●"/>
            </a:pPr>
            <a:r>
              <a:rPr lang="id"/>
              <a:t>Misalnya Integer, Integer Array, Boolean, Color dan lain-lain</a:t>
            </a:r>
            <a:endParaRPr/>
          </a:p>
          <a:p>
            <a:pPr indent="-311150" lvl="0" marL="457200" rtl="0" algn="l">
              <a:spcBef>
                <a:spcPts val="0"/>
              </a:spcBef>
              <a:spcAft>
                <a:spcPts val="0"/>
              </a:spcAft>
              <a:buSzPts val="1300"/>
              <a:buChar char="●"/>
            </a:pPr>
            <a:r>
              <a:rPr lang="id" u="sng">
                <a:solidFill>
                  <a:schemeClr val="hlink"/>
                </a:solidFill>
                <a:hlinkClick r:id="rId3"/>
              </a:rPr>
              <a:t>https://developer.android.com/guide/topics/resources/more-resources?hl=id</a:t>
            </a:r>
            <a:r>
              <a:rPr lang="id"/>
              <a:t>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Value Resource Lainnya</a:t>
            </a:r>
            <a:endParaRPr/>
          </a:p>
        </p:txBody>
      </p:sp>
      <p:pic>
        <p:nvPicPr>
          <p:cNvPr id="722" name="Google Shape;722;p121"/>
          <p:cNvPicPr preferRelativeResize="0"/>
          <p:nvPr/>
        </p:nvPicPr>
        <p:blipFill>
          <a:blip r:embed="rId3">
            <a:alphaModFix/>
          </a:blip>
          <a:stretch>
            <a:fillRect/>
          </a:stretch>
        </p:blipFill>
        <p:spPr>
          <a:xfrm>
            <a:off x="152400" y="2006250"/>
            <a:ext cx="8016455" cy="29848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Value Resource Lainnya</a:t>
            </a:r>
            <a:endParaRPr/>
          </a:p>
        </p:txBody>
      </p:sp>
      <p:pic>
        <p:nvPicPr>
          <p:cNvPr id="728" name="Google Shape;728;p122"/>
          <p:cNvPicPr preferRelativeResize="0"/>
          <p:nvPr/>
        </p:nvPicPr>
        <p:blipFill>
          <a:blip r:embed="rId3">
            <a:alphaModFix/>
          </a:blip>
          <a:stretch>
            <a:fillRect/>
          </a:stretch>
        </p:blipFill>
        <p:spPr>
          <a:xfrm>
            <a:off x="152400" y="2006250"/>
            <a:ext cx="8839196" cy="218834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Layout</a:t>
            </a:r>
            <a:r>
              <a:rPr lang="id"/>
              <a:t> Resource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